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9"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66"/>
    <p:restoredTop sz="94423"/>
  </p:normalViewPr>
  <p:slideViewPr>
    <p:cSldViewPr>
      <p:cViewPr>
        <p:scale>
          <a:sx n="91" d="100"/>
          <a:sy n="91" d="100"/>
        </p:scale>
        <p:origin x="896" y="46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t>8/15/23</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10</a:t>
            </a:fld>
            <a:endParaRPr lang=""/>
          </a:p>
        </p:txBody>
      </p:sp>
    </p:spTree>
    <p:extLst>
      <p:ext uri="{BB962C8B-B14F-4D97-AF65-F5344CB8AC3E}">
        <p14:creationId xmlns:p14="http://schemas.microsoft.com/office/powerpoint/2010/main" val="175483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11</a:t>
            </a:fld>
            <a:endParaRPr lang=""/>
          </a:p>
        </p:txBody>
      </p:sp>
    </p:spTree>
    <p:extLst>
      <p:ext uri="{BB962C8B-B14F-4D97-AF65-F5344CB8AC3E}">
        <p14:creationId xmlns:p14="http://schemas.microsoft.com/office/powerpoint/2010/main" val="243494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12</a:t>
            </a:fld>
            <a:endParaRPr lang=""/>
          </a:p>
        </p:txBody>
      </p:sp>
    </p:spTree>
    <p:extLst>
      <p:ext uri="{BB962C8B-B14F-4D97-AF65-F5344CB8AC3E}">
        <p14:creationId xmlns:p14="http://schemas.microsoft.com/office/powerpoint/2010/main" val="176492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13</a:t>
            </a:fld>
            <a:endParaRPr lang=""/>
          </a:p>
        </p:txBody>
      </p:sp>
    </p:spTree>
    <p:extLst>
      <p:ext uri="{BB962C8B-B14F-4D97-AF65-F5344CB8AC3E}">
        <p14:creationId xmlns:p14="http://schemas.microsoft.com/office/powerpoint/2010/main" val="335346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14</a:t>
            </a:fld>
            <a:endParaRPr lang=""/>
          </a:p>
        </p:txBody>
      </p:sp>
    </p:spTree>
    <p:extLst>
      <p:ext uri="{BB962C8B-B14F-4D97-AF65-F5344CB8AC3E}">
        <p14:creationId xmlns:p14="http://schemas.microsoft.com/office/powerpoint/2010/main" val="253170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15</a:t>
            </a:fld>
            <a:endParaRPr lang=""/>
          </a:p>
        </p:txBody>
      </p:sp>
    </p:spTree>
    <p:extLst>
      <p:ext uri="{BB962C8B-B14F-4D97-AF65-F5344CB8AC3E}">
        <p14:creationId xmlns:p14="http://schemas.microsoft.com/office/powerpoint/2010/main" val="416609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16</a:t>
            </a:fld>
            <a:endParaRPr lang=""/>
          </a:p>
        </p:txBody>
      </p:sp>
    </p:spTree>
    <p:extLst>
      <p:ext uri="{BB962C8B-B14F-4D97-AF65-F5344CB8AC3E}">
        <p14:creationId xmlns:p14="http://schemas.microsoft.com/office/powerpoint/2010/main" val="146680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17</a:t>
            </a:fld>
            <a:endParaRPr lang=""/>
          </a:p>
        </p:txBody>
      </p:sp>
    </p:spTree>
    <p:extLst>
      <p:ext uri="{BB962C8B-B14F-4D97-AF65-F5344CB8AC3E}">
        <p14:creationId xmlns:p14="http://schemas.microsoft.com/office/powerpoint/2010/main" val="3822692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18</a:t>
            </a:fld>
            <a:endParaRPr lang=""/>
          </a:p>
        </p:txBody>
      </p:sp>
    </p:spTree>
    <p:extLst>
      <p:ext uri="{BB962C8B-B14F-4D97-AF65-F5344CB8AC3E}">
        <p14:creationId xmlns:p14="http://schemas.microsoft.com/office/powerpoint/2010/main" val="3751865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19</a:t>
            </a:fld>
            <a:endParaRPr lang=""/>
          </a:p>
        </p:txBody>
      </p:sp>
    </p:spTree>
    <p:extLst>
      <p:ext uri="{BB962C8B-B14F-4D97-AF65-F5344CB8AC3E}">
        <p14:creationId xmlns:p14="http://schemas.microsoft.com/office/powerpoint/2010/main" val="50946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2</a:t>
            </a:fld>
            <a:endParaRPr lang=""/>
          </a:p>
        </p:txBody>
      </p:sp>
    </p:spTree>
    <p:extLst>
      <p:ext uri="{BB962C8B-B14F-4D97-AF65-F5344CB8AC3E}">
        <p14:creationId xmlns:p14="http://schemas.microsoft.com/office/powerpoint/2010/main" val="57023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20</a:t>
            </a:fld>
            <a:endParaRPr lang=""/>
          </a:p>
        </p:txBody>
      </p:sp>
    </p:spTree>
    <p:extLst>
      <p:ext uri="{BB962C8B-B14F-4D97-AF65-F5344CB8AC3E}">
        <p14:creationId xmlns:p14="http://schemas.microsoft.com/office/powerpoint/2010/main" val="79069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21</a:t>
            </a:fld>
            <a:endParaRPr lang=""/>
          </a:p>
        </p:txBody>
      </p:sp>
    </p:spTree>
    <p:extLst>
      <p:ext uri="{BB962C8B-B14F-4D97-AF65-F5344CB8AC3E}">
        <p14:creationId xmlns:p14="http://schemas.microsoft.com/office/powerpoint/2010/main" val="203460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22</a:t>
            </a:fld>
            <a:endParaRPr lang=""/>
          </a:p>
        </p:txBody>
      </p:sp>
    </p:spTree>
    <p:extLst>
      <p:ext uri="{BB962C8B-B14F-4D97-AF65-F5344CB8AC3E}">
        <p14:creationId xmlns:p14="http://schemas.microsoft.com/office/powerpoint/2010/main" val="39027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3</a:t>
            </a:fld>
            <a:endParaRPr lang=""/>
          </a:p>
        </p:txBody>
      </p:sp>
    </p:spTree>
    <p:extLst>
      <p:ext uri="{BB962C8B-B14F-4D97-AF65-F5344CB8AC3E}">
        <p14:creationId xmlns:p14="http://schemas.microsoft.com/office/powerpoint/2010/main" val="208252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4</a:t>
            </a:fld>
            <a:endParaRPr lang=""/>
          </a:p>
        </p:txBody>
      </p:sp>
    </p:spTree>
    <p:extLst>
      <p:ext uri="{BB962C8B-B14F-4D97-AF65-F5344CB8AC3E}">
        <p14:creationId xmlns:p14="http://schemas.microsoft.com/office/powerpoint/2010/main" val="277160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5</a:t>
            </a:fld>
            <a:endParaRPr lang=""/>
          </a:p>
        </p:txBody>
      </p:sp>
    </p:spTree>
    <p:extLst>
      <p:ext uri="{BB962C8B-B14F-4D97-AF65-F5344CB8AC3E}">
        <p14:creationId xmlns:p14="http://schemas.microsoft.com/office/powerpoint/2010/main" val="99321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6</a:t>
            </a:fld>
            <a:endParaRPr lang=""/>
          </a:p>
        </p:txBody>
      </p:sp>
    </p:spTree>
    <p:extLst>
      <p:ext uri="{BB962C8B-B14F-4D97-AF65-F5344CB8AC3E}">
        <p14:creationId xmlns:p14="http://schemas.microsoft.com/office/powerpoint/2010/main" val="391226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7</a:t>
            </a:fld>
            <a:endParaRPr lang=""/>
          </a:p>
        </p:txBody>
      </p:sp>
    </p:spTree>
    <p:extLst>
      <p:ext uri="{BB962C8B-B14F-4D97-AF65-F5344CB8AC3E}">
        <p14:creationId xmlns:p14="http://schemas.microsoft.com/office/powerpoint/2010/main" val="326330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8</a:t>
            </a:fld>
            <a:endParaRPr lang=""/>
          </a:p>
        </p:txBody>
      </p:sp>
    </p:spTree>
    <p:extLst>
      <p:ext uri="{BB962C8B-B14F-4D97-AF65-F5344CB8AC3E}">
        <p14:creationId xmlns:p14="http://schemas.microsoft.com/office/powerpoint/2010/main" val="87936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9</a:t>
            </a:fld>
            <a:endParaRPr lang=""/>
          </a:p>
        </p:txBody>
      </p:sp>
    </p:spTree>
    <p:extLst>
      <p:ext uri="{BB962C8B-B14F-4D97-AF65-F5344CB8AC3E}">
        <p14:creationId xmlns:p14="http://schemas.microsoft.com/office/powerpoint/2010/main" val="194490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research.aimultiple.com/generative-ai-in-educ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interaction-design.org/literature/topics/ux-design" TargetMode="External"/><Relationship Id="rId13" Type="http://schemas.openxmlformats.org/officeDocument/2006/relationships/hyperlink" Target="https://twitter.com/hashtag/AI?src=hashtag_click" TargetMode="External"/><Relationship Id="rId3" Type="http://schemas.openxmlformats.org/officeDocument/2006/relationships/image" Target="../media/image3.jpg"/><Relationship Id="rId7" Type="http://schemas.openxmlformats.org/officeDocument/2006/relationships/hyperlink" Target="https://www.techtarget.com/searchapparchitecture/definition/mobile-application-development" TargetMode="External"/><Relationship Id="rId12" Type="http://schemas.openxmlformats.org/officeDocument/2006/relationships/hyperlink" Target="https://twitter.com/hashtag/ArtificialIntelligence?src=hashtag_cli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as.com/en_us/insights/articles/big-data/artificial-intelligence-machine-learning-deep-learning-and-beyond.html" TargetMode="External"/><Relationship Id="rId11" Type="http://schemas.openxmlformats.org/officeDocument/2006/relationships/hyperlink" Target="https://learn.microsoft.com/en-us/devops/what-is-devops" TargetMode="External"/><Relationship Id="rId5" Type="http://schemas.openxmlformats.org/officeDocument/2006/relationships/hyperlink" Target="https://pecb.com/en/education-and-certification-for-individuals/cloud-security" TargetMode="External"/><Relationship Id="rId10" Type="http://schemas.openxmlformats.org/officeDocument/2006/relationships/hyperlink" Target="https://pecb.com/en/education-and-certification-for-individuals/iso-iec-27032" TargetMode="External"/><Relationship Id="rId4" Type="http://schemas.openxmlformats.org/officeDocument/2006/relationships/image" Target="../media/image4.png"/><Relationship Id="rId9" Type="http://schemas.openxmlformats.org/officeDocument/2006/relationships/hyperlink" Target="https://pecb.com/past-webinars/building-trust-in-blockchain-how-blockchain-will-revolutionize-businesses-in-20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dawn.com/news/1525977/situationer-the-digital-pakistan-challen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dawn.com/news/1636817/can-digital-pakistan-become-a-reality"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5334000" cy="2114550"/>
          </a:xfrm>
        </p:spPr>
        <p:txBody>
          <a:bodyPr>
            <a:normAutofit lnSpcReduction="10000"/>
          </a:bodyPr>
          <a:lstStyle/>
          <a:p>
            <a:pPr algn="l">
              <a:spcBef>
                <a:spcPts val="0"/>
              </a:spcBef>
            </a:pPr>
            <a:r>
              <a:rPr lang="en-US" sz="2200" b="1" dirty="0">
                <a:solidFill>
                  <a:srgbClr val="2BAAD3"/>
                </a:solidFill>
                <a:latin typeface="Cambria" pitchFamily="18" charset="0"/>
              </a:rPr>
              <a:t>Empowering Knowledge: The Tech-Driven Revolution in Scholarly Publishing </a:t>
            </a:r>
          </a:p>
          <a:p>
            <a:pPr algn="l">
              <a:spcBef>
                <a:spcPts val="0"/>
              </a:spcBef>
            </a:pPr>
            <a:endParaRPr lang="en-US" sz="2200" b="1" dirty="0">
              <a:solidFill>
                <a:srgbClr val="2BAAD3"/>
              </a:solidFill>
              <a:latin typeface="Cambria" pitchFamily="18" charset="0"/>
            </a:endParaRPr>
          </a:p>
          <a:p>
            <a:pPr algn="l">
              <a:spcBef>
                <a:spcPts val="0"/>
              </a:spcBef>
            </a:pPr>
            <a:r>
              <a:rPr lang="en-US" sz="2400" dirty="0"/>
              <a:t>Leveraging Technology for a New Era of Scholarly Dissemination</a:t>
            </a:r>
          </a:p>
          <a:p>
            <a:pPr algn="l">
              <a:spcBef>
                <a:spcPts val="0"/>
              </a:spcBef>
            </a:pPr>
            <a:endParaRPr lang="en-US" sz="2200" b="1" dirty="0">
              <a:solidFill>
                <a:schemeClr val="bg1">
                  <a:lumMod val="75000"/>
                </a:schemeClr>
              </a:solidFill>
              <a:latin typeface="Cambria" pitchFamily="18" charset="0"/>
            </a:endParaRPr>
          </a:p>
          <a:p>
            <a:pPr algn="l">
              <a:spcBef>
                <a:spcPts val="0"/>
              </a:spcBef>
            </a:pPr>
            <a:endParaRPr lang="en-US" sz="2500" b="1" dirty="0">
              <a:solidFill>
                <a:schemeClr val="bg1">
                  <a:lumMod val="75000"/>
                </a:schemeClr>
              </a:solidFill>
              <a:latin typeface="Cambria" pitchFamily="18" charset="0"/>
            </a:endParaRPr>
          </a:p>
        </p:txBody>
      </p:sp>
      <p:sp>
        <p:nvSpPr>
          <p:cNvPr id="6" name="Subtitle 2"/>
          <p:cNvSpPr txBox="1">
            <a:spLocks/>
          </p:cNvSpPr>
          <p:nvPr/>
        </p:nvSpPr>
        <p:spPr>
          <a:xfrm>
            <a:off x="198474"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BAAD3"/>
                </a:solidFill>
                <a:effectLst/>
                <a:uLnTx/>
                <a:uFillTx/>
                <a:latin typeface="Cambria" pitchFamily="18" charset="0"/>
                <a:ea typeface="+mn-ea"/>
                <a:cs typeface="+mn-cs"/>
              </a:rPr>
              <a:t>Prof. Dr. </a:t>
            </a:r>
            <a:r>
              <a:rPr kumimoji="0" lang="en-US" sz="2000" b="1" i="0" u="none" strike="noStrike" kern="1200" cap="none" spc="0" normalizeH="0" baseline="0" noProof="0" dirty="0" err="1">
                <a:ln>
                  <a:noFill/>
                </a:ln>
                <a:solidFill>
                  <a:srgbClr val="2BAAD3"/>
                </a:solidFill>
                <a:effectLst/>
                <a:uLnTx/>
                <a:uFillTx/>
                <a:latin typeface="Cambria" pitchFamily="18" charset="0"/>
                <a:ea typeface="+mn-ea"/>
                <a:cs typeface="+mn-cs"/>
              </a:rPr>
              <a:t>Zabta</a:t>
            </a:r>
            <a:r>
              <a:rPr kumimoji="0" lang="en-US" sz="2000" b="1" i="0" u="none" strike="noStrike" kern="1200" cap="none" spc="0" normalizeH="0" baseline="0" noProof="0" dirty="0">
                <a:ln>
                  <a:noFill/>
                </a:ln>
                <a:solidFill>
                  <a:srgbClr val="2BAAD3"/>
                </a:solidFill>
                <a:effectLst/>
                <a:uLnTx/>
                <a:uFillTx/>
                <a:latin typeface="Cambria" pitchFamily="18" charset="0"/>
                <a:ea typeface="+mn-ea"/>
                <a:cs typeface="+mn-cs"/>
              </a:rPr>
              <a:t> Khan </a:t>
            </a:r>
            <a:r>
              <a:rPr kumimoji="0" lang="en-US" sz="2000" b="1" i="0" u="none" strike="noStrike" kern="1200" cap="none" spc="0" normalizeH="0" baseline="0" noProof="0" dirty="0" err="1">
                <a:ln>
                  <a:noFill/>
                </a:ln>
                <a:solidFill>
                  <a:srgbClr val="2BAAD3"/>
                </a:solidFill>
                <a:effectLst/>
                <a:uLnTx/>
                <a:uFillTx/>
                <a:latin typeface="Cambria" pitchFamily="18" charset="0"/>
                <a:ea typeface="+mn-ea"/>
                <a:cs typeface="+mn-cs"/>
              </a:rPr>
              <a:t>Shinwari</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7" name="Subtitle 2"/>
          <p:cNvSpPr txBox="1">
            <a:spLocks/>
          </p:cNvSpPr>
          <p:nvPr/>
        </p:nvSpPr>
        <p:spPr>
          <a:xfrm>
            <a:off x="198474" y="4248150"/>
            <a:ext cx="5973726" cy="628650"/>
          </a:xfrm>
          <a:prstGeom prst="rect">
            <a:avLst/>
          </a:prstGeom>
        </p:spPr>
        <p:txBody>
          <a:bodyPr vert="horz" lIns="91440" tIns="45720" rIns="91440" bIns="45720" rtlCol="0">
            <a:noAutofit/>
          </a:bodyPr>
          <a:lstStyle/>
          <a:p>
            <a:pPr lvl="0"/>
            <a:r>
              <a:rPr lang="en-US" sz="1500" dirty="0">
                <a:latin typeface="Cambria" pitchFamily="18" charset="0"/>
              </a:rPr>
              <a:t>Distinguished National Professor/ Prof. Emeritus,  Quaid-</a:t>
            </a:r>
            <a:r>
              <a:rPr lang="en-US" sz="1500" dirty="0" err="1">
                <a:latin typeface="Cambria" pitchFamily="18" charset="0"/>
              </a:rPr>
              <a:t>i</a:t>
            </a:r>
            <a:r>
              <a:rPr lang="en-US" sz="1500" dirty="0">
                <a:latin typeface="Cambria" pitchFamily="18" charset="0"/>
              </a:rPr>
              <a:t>-</a:t>
            </a:r>
            <a:r>
              <a:rPr lang="en-US" sz="1500" dirty="0" err="1">
                <a:latin typeface="Cambria" pitchFamily="18" charset="0"/>
              </a:rPr>
              <a:t>Azam</a:t>
            </a:r>
            <a:r>
              <a:rPr lang="en-US" sz="1500" dirty="0">
                <a:latin typeface="Cambria" pitchFamily="18" charset="0"/>
              </a:rPr>
              <a:t> University, Islamabad-Pakistan. Fellow, The World Academy of Sciences (TWAS); PAS &amp;  Vice President Islamic World Academy of Sciences</a:t>
            </a:r>
            <a:endParaRPr kumimoji="0" lang="en-US" sz="1500" i="0" u="none" strike="noStrike" kern="1200" cap="none" spc="0" normalizeH="0" baseline="0" noProof="0" dirty="0">
              <a:ln>
                <a:noFill/>
              </a:ln>
              <a:solidFill>
                <a:schemeClr val="bg1">
                  <a:lumMod val="65000"/>
                </a:schemeClr>
              </a:solidFill>
              <a:effectLst/>
              <a:uLnTx/>
              <a:uFillTx/>
              <a:latin typeface="Cambria" pitchFamily="18" charset="0"/>
              <a:ea typeface="+mn-ea"/>
              <a:cs typeface="+mn-cs"/>
            </a:endParaRP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Enhanced Collaboration and Global Reach</a:t>
            </a:r>
          </a:p>
        </p:txBody>
      </p:sp>
      <p:sp>
        <p:nvSpPr>
          <p:cNvPr id="9" name="Rectangle 8">
            <a:extLst>
              <a:ext uri="{FF2B5EF4-FFF2-40B4-BE49-F238E27FC236}">
                <a16:creationId xmlns:a16="http://schemas.microsoft.com/office/drawing/2014/main" id="{88E96E3E-1D47-6148-A9E6-180C1AB0F8C8}"/>
              </a:ext>
            </a:extLst>
          </p:cNvPr>
          <p:cNvSpPr/>
          <p:nvPr/>
        </p:nvSpPr>
        <p:spPr>
          <a:xfrm>
            <a:off x="232703" y="742950"/>
            <a:ext cx="8644597" cy="3877985"/>
          </a:xfrm>
          <a:prstGeom prst="rect">
            <a:avLst/>
          </a:prstGeom>
        </p:spPr>
        <p:txBody>
          <a:bodyPr wrap="square">
            <a:spAutoFit/>
          </a:bodyPr>
          <a:lstStyle/>
          <a:p>
            <a:r>
              <a:rPr lang="en-US" dirty="0"/>
              <a:t>Enhanced academic collaboration – New technology tools have improved opportunities for remote collaborations among international academics across different fields which have enabled joint authorship on journal articles that promote multidisciplinary exploration into research trends related to global transformations. </a:t>
            </a:r>
          </a:p>
          <a:p>
            <a:r>
              <a:rPr lang="en-US" dirty="0"/>
              <a:t>Virtual Conferences and Online Collaboration Tools</a:t>
            </a:r>
          </a:p>
          <a:p>
            <a:r>
              <a:rPr lang="en-US" dirty="0"/>
              <a:t>Breaking Barriers of Geographical Boundaries</a:t>
            </a:r>
          </a:p>
          <a:p>
            <a:pPr lvl="1"/>
            <a:r>
              <a:rPr lang="en-US" dirty="0"/>
              <a:t>1. </a:t>
            </a:r>
            <a:r>
              <a:rPr lang="en-US" sz="2000" dirty="0"/>
              <a:t>The increasing availability of online platforms for publishing research. Platforms such as ResearchGate and Academia have made it easier than ever before to publish and disseminate academic work. </a:t>
            </a:r>
          </a:p>
          <a:p>
            <a:pPr lvl="1"/>
            <a:r>
              <a:rPr lang="en-US" sz="2000" dirty="0"/>
              <a:t>2. Increasing collaboration between authors, editors, and publishers due to lower communication costs associated with digital media versus traditional print media production processes. </a:t>
            </a:r>
            <a:r>
              <a:rPr lang="en-US" sz="2000" dirty="0">
                <a:solidFill>
                  <a:srgbClr val="FF0000"/>
                </a:solidFill>
              </a:rPr>
              <a:t>Collaborative Research Networks</a:t>
            </a:r>
          </a:p>
          <a:p>
            <a:endParaRPr lang="en-US" dirty="0"/>
          </a:p>
        </p:txBody>
      </p:sp>
    </p:spTree>
    <p:extLst>
      <p:ext uri="{BB962C8B-B14F-4D97-AF65-F5344CB8AC3E}">
        <p14:creationId xmlns:p14="http://schemas.microsoft.com/office/powerpoint/2010/main" val="1275873286"/>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76200" y="179659"/>
            <a:ext cx="9067800" cy="400110"/>
          </a:xfrm>
          <a:prstGeom prst="rect">
            <a:avLst/>
          </a:prstGeom>
        </p:spPr>
        <p:txBody>
          <a:bodyPr wrap="square">
            <a:spAutoFit/>
          </a:bodyPr>
          <a:lstStyle/>
          <a:p>
            <a:pPr algn="ctr"/>
            <a:r>
              <a:rPr lang="en-US" sz="2000" b="1" dirty="0">
                <a:solidFill>
                  <a:srgbClr val="2BAAD3"/>
                </a:solidFill>
              </a:rPr>
              <a:t>‘Good digital future’ within LMIC cultural context?</a:t>
            </a:r>
          </a:p>
        </p:txBody>
      </p:sp>
      <p:sp>
        <p:nvSpPr>
          <p:cNvPr id="9" name="Rectangle 8">
            <a:extLst>
              <a:ext uri="{FF2B5EF4-FFF2-40B4-BE49-F238E27FC236}">
                <a16:creationId xmlns:a16="http://schemas.microsoft.com/office/drawing/2014/main" id="{88E96E3E-1D47-6148-A9E6-180C1AB0F8C8}"/>
              </a:ext>
            </a:extLst>
          </p:cNvPr>
          <p:cNvSpPr/>
          <p:nvPr/>
        </p:nvSpPr>
        <p:spPr>
          <a:xfrm>
            <a:off x="232703" y="717272"/>
            <a:ext cx="8644597" cy="3600986"/>
          </a:xfrm>
          <a:prstGeom prst="rect">
            <a:avLst/>
          </a:prstGeom>
        </p:spPr>
        <p:txBody>
          <a:bodyPr wrap="square">
            <a:spAutoFit/>
          </a:bodyPr>
          <a:lstStyle/>
          <a:p>
            <a:pPr lvl="0"/>
            <a:r>
              <a:rPr lang="en-US" sz="1200" b="1" dirty="0"/>
              <a:t>Inclusive Access:</a:t>
            </a:r>
            <a:r>
              <a:rPr lang="en-US" sz="1200" dirty="0"/>
              <a:t> A good digital future would ensure equitable access to digital technologies, </a:t>
            </a:r>
            <a:r>
              <a:rPr lang="en-US" sz="1200" b="1" dirty="0"/>
              <a:t>bridging the digital divide within and between countries.</a:t>
            </a:r>
            <a:r>
              <a:rPr lang="en-US" sz="1200" dirty="0"/>
              <a:t> Efforts should be made to provide affordable internet connectivity, digital infrastructure, and devices to underserved communities, </a:t>
            </a:r>
            <a:r>
              <a:rPr lang="en-US" sz="1200" b="1" dirty="0"/>
              <a:t>ensuring that no one is left behind</a:t>
            </a:r>
            <a:r>
              <a:rPr lang="en-US" sz="1200" dirty="0"/>
              <a:t>.</a:t>
            </a:r>
          </a:p>
          <a:p>
            <a:pPr lvl="0"/>
            <a:r>
              <a:rPr lang="en-US" sz="1200" b="1" dirty="0"/>
              <a:t>Cultural Preservation: Embracing cultural diversity and preserving local traditions, languages, and knowledge is vital. </a:t>
            </a:r>
            <a:r>
              <a:rPr lang="en-US" sz="1200" dirty="0"/>
              <a:t>A good digital future would promote the preservation and representation of LMIC cultures in the digital sphere, enabling communities to share and celebrate their heritage globally.</a:t>
            </a:r>
          </a:p>
          <a:p>
            <a:pPr lvl="0"/>
            <a:r>
              <a:rPr lang="en-US" sz="1200" b="1" dirty="0"/>
              <a:t>Empowerment and Participation: </a:t>
            </a:r>
            <a:r>
              <a:rPr lang="en-US" sz="1200" dirty="0"/>
              <a:t>Digital technologies should </a:t>
            </a:r>
            <a:r>
              <a:rPr lang="en-US" sz="1200" b="1" dirty="0"/>
              <a:t>empower individuals and communities, enabling active participation in decision-making processes</a:t>
            </a:r>
            <a:r>
              <a:rPr lang="en-US" sz="1200" dirty="0"/>
              <a:t>. LMICs should foster digital literacy, providing the necessary skills and knowledge for people to navigate the digital landscape, express themselves, and engage in civic discourse.</a:t>
            </a:r>
          </a:p>
          <a:p>
            <a:pPr lvl="0"/>
            <a:r>
              <a:rPr lang="en-US" sz="1200" b="1" dirty="0"/>
              <a:t>Ethical Digital Practices: </a:t>
            </a:r>
            <a:r>
              <a:rPr lang="en-US" sz="1200" dirty="0"/>
              <a:t>A good digital future within LMICs would prioritize digital ethics and responsible digital behavior. This includes </a:t>
            </a:r>
            <a:r>
              <a:rPr lang="en-US" sz="1200" b="1" dirty="0"/>
              <a:t>protecting individual privacy and data rights, promoting transparency and accountability, and combating online harassment and misinformation</a:t>
            </a:r>
            <a:r>
              <a:rPr lang="en-US" sz="1200" dirty="0"/>
              <a:t>. Culturally sensitive frameworks for digital ethics should be developed, incorporating the </a:t>
            </a:r>
            <a:r>
              <a:rPr lang="en-US" sz="1200" b="1" dirty="0"/>
              <a:t>values and norms of local communities</a:t>
            </a:r>
            <a:r>
              <a:rPr lang="en-US" sz="1200" dirty="0"/>
              <a:t>.</a:t>
            </a:r>
          </a:p>
          <a:p>
            <a:pPr lvl="0"/>
            <a:r>
              <a:rPr lang="en-US" sz="1200" b="1" dirty="0"/>
              <a:t>Socioeconomic Development: </a:t>
            </a:r>
            <a:r>
              <a:rPr lang="en-US" sz="1200" dirty="0"/>
              <a:t>Digital technologies have the potential to drive socioeconomic development in LMICs. A good digital future would </a:t>
            </a:r>
            <a:r>
              <a:rPr lang="en-US" sz="1200" b="1" dirty="0"/>
              <a:t>leverage technology to foster innovation, entrepreneurship, and job creation, enabling economic growth and poverty reduction. </a:t>
            </a:r>
          </a:p>
          <a:p>
            <a:pPr lvl="0"/>
            <a:r>
              <a:rPr lang="en-US" sz="1200" b="1" dirty="0"/>
              <a:t>Collaborative Partnerships: </a:t>
            </a:r>
            <a:r>
              <a:rPr lang="en-US" sz="1200" dirty="0"/>
              <a:t>Achieving a good digital future requires </a:t>
            </a:r>
            <a:r>
              <a:rPr lang="en-US" sz="1200" b="1" dirty="0"/>
              <a:t>collaboration between governments, civil society, academia, technology providers, and international organizations. </a:t>
            </a:r>
            <a:r>
              <a:rPr lang="en-US" sz="1200" dirty="0"/>
              <a:t>Stakeholders should work together to establish policy frameworks, invest in digital infrastructure, and promote knowledge sharing to ensure a collective effort towards a sustainable and inclusive digital future.</a:t>
            </a:r>
          </a:p>
        </p:txBody>
      </p:sp>
    </p:spTree>
    <p:extLst>
      <p:ext uri="{BB962C8B-B14F-4D97-AF65-F5344CB8AC3E}">
        <p14:creationId xmlns:p14="http://schemas.microsoft.com/office/powerpoint/2010/main" val="684702106"/>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Innovative Publishing Formats</a:t>
            </a:r>
          </a:p>
        </p:txBody>
      </p:sp>
      <p:sp>
        <p:nvSpPr>
          <p:cNvPr id="9" name="Rectangle 8">
            <a:extLst>
              <a:ext uri="{FF2B5EF4-FFF2-40B4-BE49-F238E27FC236}">
                <a16:creationId xmlns:a16="http://schemas.microsoft.com/office/drawing/2014/main" id="{88E96E3E-1D47-6148-A9E6-180C1AB0F8C8}"/>
              </a:ext>
            </a:extLst>
          </p:cNvPr>
          <p:cNvSpPr/>
          <p:nvPr/>
        </p:nvSpPr>
        <p:spPr>
          <a:xfrm>
            <a:off x="859980" y="819150"/>
            <a:ext cx="7522020" cy="3046988"/>
          </a:xfrm>
          <a:prstGeom prst="rect">
            <a:avLst/>
          </a:prstGeom>
        </p:spPr>
        <p:txBody>
          <a:bodyPr wrap="square">
            <a:spAutoFit/>
          </a:bodyPr>
          <a:lstStyle/>
          <a:p>
            <a:r>
              <a:rPr lang="en-US" dirty="0"/>
              <a:t>Improved data management systems – Digital archiving technologies allow for much better organization of large volumes of content available online including peer reviewed papers published within university presses or project outputs generated during collaborative partnerships between universities/colleges etc., but finding these materials would not be so easy without digital cataloguing initiatives that ensure content remains accessible even after decades pass since its original publication date(s).</a:t>
            </a:r>
          </a:p>
          <a:p>
            <a:r>
              <a:rPr lang="en-US" dirty="0"/>
              <a:t>Interactive Multimedia Publications</a:t>
            </a:r>
          </a:p>
          <a:p>
            <a:r>
              <a:rPr lang="en-US" dirty="0"/>
              <a:t>Data Visualization and Infographics</a:t>
            </a:r>
          </a:p>
          <a:p>
            <a:r>
              <a:rPr lang="en-US" dirty="0"/>
              <a:t>Augmented Reality in Research Communication</a:t>
            </a:r>
          </a:p>
          <a:p>
            <a:pPr lvl="0"/>
            <a:endParaRPr lang="en-US" sz="1200" dirty="0"/>
          </a:p>
        </p:txBody>
      </p:sp>
    </p:spTree>
    <p:extLst>
      <p:ext uri="{BB962C8B-B14F-4D97-AF65-F5344CB8AC3E}">
        <p14:creationId xmlns:p14="http://schemas.microsoft.com/office/powerpoint/2010/main" val="203923076"/>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Codes of conduct, standards, and guidelines</a:t>
            </a:r>
          </a:p>
        </p:txBody>
      </p:sp>
      <p:sp>
        <p:nvSpPr>
          <p:cNvPr id="9" name="Rectangle 8">
            <a:extLst>
              <a:ext uri="{FF2B5EF4-FFF2-40B4-BE49-F238E27FC236}">
                <a16:creationId xmlns:a16="http://schemas.microsoft.com/office/drawing/2014/main" id="{88E96E3E-1D47-6148-A9E6-180C1AB0F8C8}"/>
              </a:ext>
            </a:extLst>
          </p:cNvPr>
          <p:cNvSpPr/>
          <p:nvPr/>
        </p:nvSpPr>
        <p:spPr>
          <a:xfrm>
            <a:off x="990600" y="997412"/>
            <a:ext cx="7620000" cy="3416320"/>
          </a:xfrm>
          <a:prstGeom prst="rect">
            <a:avLst/>
          </a:prstGeom>
        </p:spPr>
        <p:txBody>
          <a:bodyPr wrap="square">
            <a:spAutoFit/>
          </a:bodyPr>
          <a:lstStyle/>
          <a:p>
            <a:r>
              <a:rPr lang="en-US" dirty="0"/>
              <a:t>(Codes of conduct, standards, and guidelines.) An example of Bioethics, Biosafety and Biosecurity. Dual Use of Education (Pak as an example for LMIC).</a:t>
            </a:r>
          </a:p>
          <a:p>
            <a:r>
              <a:rPr lang="en-US" dirty="0"/>
              <a:t>Innovation can also contribute to the development and implementation of digital ethics frameworks, such as codes of conduct, standards, and guidelines. This can create a culture of responsible innovation and help address emerging ethical concerns in the digital space.</a:t>
            </a:r>
          </a:p>
          <a:p>
            <a:r>
              <a:rPr lang="en-US" dirty="0"/>
              <a:t>In conclusion, </a:t>
            </a:r>
            <a:r>
              <a:rPr lang="en-US" b="1" dirty="0"/>
              <a:t>global innovation and digital ethics are two interconnected concepts that are essential for creating a sustainable, inclusive, and ethical digital future.</a:t>
            </a:r>
            <a:r>
              <a:rPr lang="en-US" dirty="0"/>
              <a:t> By promoting responsible innovation and ethical considerations in the development and use of technology, we can ensure that these innovations serve the common good and contribute to a better world for all.</a:t>
            </a:r>
          </a:p>
          <a:p>
            <a:pPr lvl="0"/>
            <a:endParaRPr lang="en-US" dirty="0"/>
          </a:p>
        </p:txBody>
      </p:sp>
    </p:spTree>
    <p:extLst>
      <p:ext uri="{BB962C8B-B14F-4D97-AF65-F5344CB8AC3E}">
        <p14:creationId xmlns:p14="http://schemas.microsoft.com/office/powerpoint/2010/main" val="366876026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Ethical principles for digital transformation</a:t>
            </a:r>
            <a:endParaRPr lang="en-US" sz="2000" dirty="0">
              <a:solidFill>
                <a:srgbClr val="2BAAD3"/>
              </a:solidFill>
            </a:endParaRPr>
          </a:p>
        </p:txBody>
      </p:sp>
      <p:sp>
        <p:nvSpPr>
          <p:cNvPr id="9" name="Rectangle 8">
            <a:extLst>
              <a:ext uri="{FF2B5EF4-FFF2-40B4-BE49-F238E27FC236}">
                <a16:creationId xmlns:a16="http://schemas.microsoft.com/office/drawing/2014/main" id="{88E96E3E-1D47-6148-A9E6-180C1AB0F8C8}"/>
              </a:ext>
            </a:extLst>
          </p:cNvPr>
          <p:cNvSpPr/>
          <p:nvPr/>
        </p:nvSpPr>
        <p:spPr>
          <a:xfrm>
            <a:off x="576774" y="716766"/>
            <a:ext cx="8301698" cy="3626634"/>
          </a:xfrm>
          <a:prstGeom prst="rect">
            <a:avLst/>
          </a:prstGeom>
        </p:spPr>
        <p:txBody>
          <a:bodyPr wrap="square">
            <a:spAutoFit/>
          </a:bodyPr>
          <a:lstStyle/>
          <a:p>
            <a:r>
              <a:rPr lang="en-US" b="1" dirty="0"/>
              <a:t>Design for privacy, security and integrity</a:t>
            </a:r>
          </a:p>
          <a:p>
            <a:r>
              <a:rPr lang="en-US" b="1" dirty="0"/>
              <a:t>Promote trust</a:t>
            </a:r>
          </a:p>
          <a:p>
            <a:r>
              <a:rPr lang="en-US" b="1" dirty="0"/>
              <a:t>Beware of bias</a:t>
            </a:r>
          </a:p>
          <a:p>
            <a:pPr lvl="1"/>
            <a:r>
              <a:rPr lang="en-US" dirty="0"/>
              <a:t>Unintentional ethical </a:t>
            </a:r>
            <a:r>
              <a:rPr lang="en-US" dirty="0" err="1"/>
              <a:t>behaviour</a:t>
            </a:r>
            <a:r>
              <a:rPr lang="en-US" dirty="0"/>
              <a:t> (interpret information in a way that that confirms their beliefs, hypotheses or expectations and dismiss opinions and information that are contrary to these.)</a:t>
            </a:r>
            <a:endParaRPr lang="en-US" b="1" dirty="0"/>
          </a:p>
          <a:p>
            <a:pPr marL="171450" lvl="1">
              <a:spcBef>
                <a:spcPts val="750"/>
              </a:spcBef>
            </a:pPr>
            <a:r>
              <a:rPr lang="en-US" sz="3100" b="1" dirty="0"/>
              <a:t>Ensure there is accountability</a:t>
            </a:r>
            <a:endParaRPr lang="en-US" sz="3100" dirty="0"/>
          </a:p>
          <a:p>
            <a:r>
              <a:rPr lang="en-US" b="1" dirty="0"/>
              <a:t>Promote an ethical culture (</a:t>
            </a:r>
            <a:r>
              <a:rPr lang="en-US" dirty="0"/>
              <a:t>digital transformation has the potential to create opportunity, value and success at all levels within the </a:t>
            </a:r>
            <a:r>
              <a:rPr lang="en-US" dirty="0" err="1"/>
              <a:t>organisation</a:t>
            </a:r>
            <a:r>
              <a:rPr lang="en-US" dirty="0"/>
              <a:t>, these must be achieved through fairness, honesty and integrity. )</a:t>
            </a:r>
            <a:endParaRPr lang="en-US" b="1" dirty="0"/>
          </a:p>
          <a:p>
            <a:pPr lvl="1"/>
            <a:endParaRPr lang="en-US" dirty="0"/>
          </a:p>
          <a:p>
            <a:pPr lvl="0"/>
            <a:endParaRPr lang="en-US" sz="1200" dirty="0"/>
          </a:p>
        </p:txBody>
      </p:sp>
    </p:spTree>
    <p:extLst>
      <p:ext uri="{BB962C8B-B14F-4D97-AF65-F5344CB8AC3E}">
        <p14:creationId xmlns:p14="http://schemas.microsoft.com/office/powerpoint/2010/main" val="2082368752"/>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266700" y="179659"/>
            <a:ext cx="6438900" cy="400110"/>
          </a:xfrm>
          <a:prstGeom prst="rect">
            <a:avLst/>
          </a:prstGeom>
        </p:spPr>
        <p:txBody>
          <a:bodyPr wrap="square">
            <a:spAutoFit/>
          </a:bodyPr>
          <a:lstStyle/>
          <a:p>
            <a:r>
              <a:rPr lang="en-US" sz="2000" b="1" dirty="0">
                <a:solidFill>
                  <a:srgbClr val="2BAAD3"/>
                </a:solidFill>
              </a:rPr>
              <a:t>The Impact of Social Media</a:t>
            </a:r>
          </a:p>
        </p:txBody>
      </p:sp>
      <p:sp>
        <p:nvSpPr>
          <p:cNvPr id="9" name="Rectangle 8">
            <a:extLst>
              <a:ext uri="{FF2B5EF4-FFF2-40B4-BE49-F238E27FC236}">
                <a16:creationId xmlns:a16="http://schemas.microsoft.com/office/drawing/2014/main" id="{88E96E3E-1D47-6148-A9E6-180C1AB0F8C8}"/>
              </a:ext>
            </a:extLst>
          </p:cNvPr>
          <p:cNvSpPr/>
          <p:nvPr/>
        </p:nvSpPr>
        <p:spPr>
          <a:xfrm>
            <a:off x="246771" y="1687773"/>
            <a:ext cx="8644597" cy="2993897"/>
          </a:xfrm>
          <a:prstGeom prst="rect">
            <a:avLst/>
          </a:prstGeom>
        </p:spPr>
        <p:txBody>
          <a:bodyPr wrap="square">
            <a:spAutoFit/>
          </a:bodyPr>
          <a:lstStyle/>
          <a:p>
            <a:pPr>
              <a:lnSpc>
                <a:spcPct val="107000"/>
              </a:lnSpc>
            </a:pPr>
            <a:r>
              <a:rPr lang="en-US"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 tech-driven revolution in scholarly publishing has been an empowering force for knowledge. </a:t>
            </a:r>
          </a:p>
          <a:p>
            <a:pPr>
              <a:lnSpc>
                <a:spcPct val="107000"/>
              </a:lnSpc>
            </a:pPr>
            <a:r>
              <a:rPr lang="en-US"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 The advent of </a:t>
            </a:r>
            <a:r>
              <a:rPr lang="en-US" sz="15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digitalisation</a:t>
            </a:r>
            <a:r>
              <a:rPr lang="en-US"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technologies such as artificial intelligence (AI) and machine learning (ML), which have enabled publishers to create better and more innovative products that facilitate research publication across multiple platforms. </a:t>
            </a:r>
          </a:p>
          <a:p>
            <a:pPr>
              <a:lnSpc>
                <a:spcPct val="107000"/>
              </a:lnSpc>
            </a:pPr>
            <a:r>
              <a:rPr lang="en-US"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 Increased utilization of cloud computing technology, which helps scholars store data conveniently while reducing cost significantly. </a:t>
            </a:r>
          </a:p>
          <a:p>
            <a:pPr>
              <a:lnSpc>
                <a:spcPct val="107000"/>
              </a:lnSpc>
            </a:pPr>
            <a:r>
              <a:rPr lang="en-US"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3. Viral access models for published content, which allow readers to gain free or low-cost access to high quality publications from their preferred providers with minimal effort . </a:t>
            </a:r>
          </a:p>
          <a:p>
            <a:pPr>
              <a:lnSpc>
                <a:spcPct val="107000"/>
              </a:lnSpc>
            </a:pPr>
            <a:r>
              <a:rPr lang="en-US" sz="15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4. Easy accessibility &amp; searchability afforded by open science initiatives like PubMed Central &amp; DOAJ make it easier for researchers/students to find relevant peer reviewed resources quickly without any upfront costs, thereby increasing reach &amp; engagement drastically!</a:t>
            </a:r>
            <a:endParaRPr lang="en-US" dirty="0"/>
          </a:p>
          <a:p>
            <a:pPr lvl="0"/>
            <a:endParaRPr lang="en-US" sz="1200" dirty="0"/>
          </a:p>
        </p:txBody>
      </p:sp>
      <p:sp>
        <p:nvSpPr>
          <p:cNvPr id="3" name="Rectangle 2">
            <a:extLst>
              <a:ext uri="{FF2B5EF4-FFF2-40B4-BE49-F238E27FC236}">
                <a16:creationId xmlns:a16="http://schemas.microsoft.com/office/drawing/2014/main" id="{9A6525D0-CB3D-9742-A453-D59687A0AECF}"/>
              </a:ext>
            </a:extLst>
          </p:cNvPr>
          <p:cNvSpPr/>
          <p:nvPr/>
        </p:nvSpPr>
        <p:spPr>
          <a:xfrm>
            <a:off x="711591" y="672106"/>
            <a:ext cx="4572000" cy="923330"/>
          </a:xfrm>
          <a:prstGeom prst="rect">
            <a:avLst/>
          </a:prstGeom>
        </p:spPr>
        <p:txBody>
          <a:bodyPr>
            <a:spAutoFit/>
          </a:bodyPr>
          <a:lstStyle/>
          <a:p>
            <a:pPr marL="285750" indent="-285750">
              <a:buFont typeface="Arial" panose="020B0604020202020204" pitchFamily="34" charset="0"/>
              <a:buChar char="•"/>
            </a:pPr>
            <a:r>
              <a:rPr lang="en-US" dirty="0"/>
              <a:t>Engaging with a Wider Audience</a:t>
            </a:r>
          </a:p>
          <a:p>
            <a:pPr marL="285750" indent="-285750">
              <a:buFont typeface="Arial" panose="020B0604020202020204" pitchFamily="34" charset="0"/>
              <a:buChar char="•"/>
            </a:pPr>
            <a:r>
              <a:rPr lang="en-US" dirty="0"/>
              <a:t>Building Researcher Profiles and Networks</a:t>
            </a:r>
          </a:p>
          <a:p>
            <a:pPr marL="285750" indent="-285750">
              <a:buFont typeface="Arial" panose="020B0604020202020204" pitchFamily="34" charset="0"/>
              <a:buChar char="•"/>
            </a:pPr>
            <a:r>
              <a:rPr lang="en-US" dirty="0"/>
              <a:t>Disseminating Research Findings</a:t>
            </a:r>
          </a:p>
        </p:txBody>
      </p:sp>
      <p:pic>
        <p:nvPicPr>
          <p:cNvPr id="8" name="Picture 7">
            <a:extLst>
              <a:ext uri="{FF2B5EF4-FFF2-40B4-BE49-F238E27FC236}">
                <a16:creationId xmlns:a16="http://schemas.microsoft.com/office/drawing/2014/main" id="{7A0CBBD7-D6C6-974C-8921-CB9084A767FC}"/>
              </a:ext>
            </a:extLst>
          </p:cNvPr>
          <p:cNvPicPr>
            <a:picLocks noChangeAspect="1"/>
          </p:cNvPicPr>
          <p:nvPr/>
        </p:nvPicPr>
        <p:blipFill>
          <a:blip r:embed="rId4"/>
          <a:stretch>
            <a:fillRect/>
          </a:stretch>
        </p:blipFill>
        <p:spPr>
          <a:xfrm>
            <a:off x="5794658" y="83684"/>
            <a:ext cx="3273823" cy="1425076"/>
          </a:xfrm>
          <a:prstGeom prst="rect">
            <a:avLst/>
          </a:prstGeom>
        </p:spPr>
      </p:pic>
    </p:spTree>
    <p:extLst>
      <p:ext uri="{BB962C8B-B14F-4D97-AF65-F5344CB8AC3E}">
        <p14:creationId xmlns:p14="http://schemas.microsoft.com/office/powerpoint/2010/main" val="3599470726"/>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369332"/>
          </a:xfrm>
          <a:prstGeom prst="rect">
            <a:avLst/>
          </a:prstGeom>
        </p:spPr>
        <p:txBody>
          <a:bodyPr wrap="square">
            <a:spAutoFit/>
          </a:bodyPr>
          <a:lstStyle/>
          <a:p>
            <a:pPr algn="ctr"/>
            <a:r>
              <a:rPr lang="en-US" dirty="0">
                <a:solidFill>
                  <a:srgbClr val="2BAAD3"/>
                </a:solidFill>
              </a:rPr>
              <a:t>Blockchain Technology in Scholarly Publishing</a:t>
            </a:r>
          </a:p>
        </p:txBody>
      </p:sp>
      <p:sp>
        <p:nvSpPr>
          <p:cNvPr id="9" name="Rectangle 8">
            <a:extLst>
              <a:ext uri="{FF2B5EF4-FFF2-40B4-BE49-F238E27FC236}">
                <a16:creationId xmlns:a16="http://schemas.microsoft.com/office/drawing/2014/main" id="{88E96E3E-1D47-6148-A9E6-180C1AB0F8C8}"/>
              </a:ext>
            </a:extLst>
          </p:cNvPr>
          <p:cNvSpPr/>
          <p:nvPr/>
        </p:nvSpPr>
        <p:spPr>
          <a:xfrm>
            <a:off x="232703" y="834747"/>
            <a:ext cx="8644597" cy="3508653"/>
          </a:xfrm>
          <a:prstGeom prst="rect">
            <a:avLst/>
          </a:prstGeom>
        </p:spPr>
        <p:txBody>
          <a:bodyPr wrap="square">
            <a:spAutoFit/>
          </a:bodyPr>
          <a:lstStyle/>
          <a:p>
            <a:r>
              <a:rPr lang="en-US" sz="1400" dirty="0"/>
              <a:t>Blockchain technology is making its mark in various industries, and scholarly publishing is no exception. Blockchain's decentralized and immutable nature offers several potential benefits that can address some of the challenges faced by the scholarly publishing community. Here's how blockchain technology is being explored in scholarly publishing:</a:t>
            </a:r>
          </a:p>
          <a:p>
            <a:r>
              <a:rPr lang="en-US" sz="1400" dirty="0"/>
              <a:t>Intellectual Property Protection: Blockchain can be used to establish proof of ownership and timestamp the creation of scholarly works. This helps in protecting intellectual property rights and preventing unauthorized use or plagiarism.</a:t>
            </a:r>
          </a:p>
          <a:p>
            <a:r>
              <a:rPr lang="en-US" sz="1400" dirty="0"/>
              <a:t>Copyright Management: Smart contracts on blockchain can automate copyright licensing and permissions. This streamlines the process of granting usage rights and ensures that authors receive fair compensation for their work.</a:t>
            </a:r>
          </a:p>
          <a:p>
            <a:r>
              <a:rPr lang="en-US" sz="1400" dirty="0"/>
              <a:t>Transparent Peer Review: Blockchain-based peer review systems can enhance transparency and integrity in the peer review process. All actions and feedback can be recorded on the blockchain, providing an auditable and tamper-resistant record of the review process.</a:t>
            </a:r>
          </a:p>
          <a:p>
            <a:r>
              <a:rPr lang="en-US" sz="1400" dirty="0"/>
              <a:t>Research Data Integrity: Blockchain can be utilized to create secure and unalterable records of research data. This ensures data integrity and prevents data manipulation or fraudulent practices.</a:t>
            </a:r>
          </a:p>
          <a:p>
            <a:r>
              <a:rPr lang="en-US" sz="1400" dirty="0"/>
              <a:t>Author Attribution: Blockchain can facilitate accurate and verifiable author attribution by creating a tamper-proof record of each author's contributions to a publication. </a:t>
            </a:r>
          </a:p>
          <a:p>
            <a:pPr lvl="0"/>
            <a:endParaRPr lang="en-US" sz="1100" dirty="0"/>
          </a:p>
        </p:txBody>
      </p:sp>
    </p:spTree>
    <p:extLst>
      <p:ext uri="{BB962C8B-B14F-4D97-AF65-F5344CB8AC3E}">
        <p14:creationId xmlns:p14="http://schemas.microsoft.com/office/powerpoint/2010/main" val="4293617146"/>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Blockchain Technology in Scholarly Publishing</a:t>
            </a:r>
          </a:p>
        </p:txBody>
      </p:sp>
      <p:sp>
        <p:nvSpPr>
          <p:cNvPr id="9" name="Rectangle 8">
            <a:extLst>
              <a:ext uri="{FF2B5EF4-FFF2-40B4-BE49-F238E27FC236}">
                <a16:creationId xmlns:a16="http://schemas.microsoft.com/office/drawing/2014/main" id="{88E96E3E-1D47-6148-A9E6-180C1AB0F8C8}"/>
              </a:ext>
            </a:extLst>
          </p:cNvPr>
          <p:cNvSpPr/>
          <p:nvPr/>
        </p:nvSpPr>
        <p:spPr>
          <a:xfrm>
            <a:off x="232703" y="742950"/>
            <a:ext cx="8644597" cy="3493264"/>
          </a:xfrm>
          <a:prstGeom prst="rect">
            <a:avLst/>
          </a:prstGeom>
        </p:spPr>
        <p:txBody>
          <a:bodyPr wrap="square">
            <a:spAutoFit/>
          </a:bodyPr>
          <a:lstStyle/>
          <a:p>
            <a:r>
              <a:rPr lang="en-US" sz="1400" b="1" dirty="0"/>
              <a:t>Open Access and Micropayments:</a:t>
            </a:r>
            <a:r>
              <a:rPr lang="en-US" sz="1400" dirty="0"/>
              <a:t> Blockchain-based micropayments and smart contracts can enable more efficient and transparent payment models for accessing paywalled content or supporting Open Access initiatives.</a:t>
            </a:r>
          </a:p>
          <a:p>
            <a:r>
              <a:rPr lang="en-US" sz="1400" b="1" dirty="0"/>
              <a:t>Digital Rights Management:</a:t>
            </a:r>
            <a:r>
              <a:rPr lang="en-US" sz="1400" dirty="0"/>
              <a:t> Blockchain's decentralized ledger can be used to manage digital rights associated with scholarly content. </a:t>
            </a:r>
          </a:p>
          <a:p>
            <a:r>
              <a:rPr lang="en-US" sz="1400" b="1" dirty="0"/>
              <a:t>Retract and Correct: </a:t>
            </a:r>
            <a:r>
              <a:rPr lang="en-US" sz="1400" dirty="0"/>
              <a:t>Blockchain can facilitate retractions or corrections of published research. Instead of removing content entirely, a retraction record can be added to the blockchain, maintaining transparency and historical context.</a:t>
            </a:r>
          </a:p>
          <a:p>
            <a:r>
              <a:rPr lang="en-US" sz="1400" b="1" dirty="0"/>
              <a:t>Academic Credentialing: </a:t>
            </a:r>
            <a:r>
              <a:rPr lang="en-US" sz="1400" dirty="0"/>
              <a:t>Blockchain can be leveraged for secure and portable academic credentialing. This empowers individuals to own and control their educational records and certifications, enhancing employability and recognition.</a:t>
            </a:r>
          </a:p>
          <a:p>
            <a:r>
              <a:rPr lang="en-US" sz="1400" b="1" dirty="0"/>
              <a:t>Anti-Plagiarism and Duplicate Content Detection:</a:t>
            </a:r>
            <a:r>
              <a:rPr lang="en-US" sz="1400" dirty="0"/>
              <a:t> Blockchain can assist in identifying and flagging duplicate content or plagiarism across the network, maintain the integrity of scholarly literature.</a:t>
            </a:r>
          </a:p>
          <a:p>
            <a:r>
              <a:rPr lang="en-US" sz="1400" dirty="0"/>
              <a:t>While blockchain technology shows promise for addressing challenges in scholarly publishing, it is still in its early stages of adoption. Implementing blockchain solutions requires overcoming technical, governance, and scalability issues. However, ongoing research and pilot projects demonstrate the potential for blockchain to reshape scholarly publishing practices, promoting transparency, authenticity, and accessibility in academic communication. </a:t>
            </a:r>
          </a:p>
          <a:p>
            <a:pPr lvl="0"/>
            <a:endParaRPr lang="en-US" sz="1100" dirty="0"/>
          </a:p>
        </p:txBody>
      </p:sp>
    </p:spTree>
    <p:extLst>
      <p:ext uri="{BB962C8B-B14F-4D97-AF65-F5344CB8AC3E}">
        <p14:creationId xmlns:p14="http://schemas.microsoft.com/office/powerpoint/2010/main" val="3828047505"/>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Secure and Transparent Transactions</a:t>
            </a:r>
          </a:p>
        </p:txBody>
      </p:sp>
      <p:sp>
        <p:nvSpPr>
          <p:cNvPr id="9" name="Rectangle 8">
            <a:extLst>
              <a:ext uri="{FF2B5EF4-FFF2-40B4-BE49-F238E27FC236}">
                <a16:creationId xmlns:a16="http://schemas.microsoft.com/office/drawing/2014/main" id="{88E96E3E-1D47-6148-A9E6-180C1AB0F8C8}"/>
              </a:ext>
            </a:extLst>
          </p:cNvPr>
          <p:cNvSpPr/>
          <p:nvPr/>
        </p:nvSpPr>
        <p:spPr>
          <a:xfrm>
            <a:off x="481818" y="641579"/>
            <a:ext cx="8644597" cy="2800767"/>
          </a:xfrm>
          <a:prstGeom prst="rect">
            <a:avLst/>
          </a:prstGeom>
        </p:spPr>
        <p:txBody>
          <a:bodyPr wrap="square">
            <a:spAutoFit/>
          </a:bodyPr>
          <a:lstStyle/>
          <a:p>
            <a:r>
              <a:rPr lang="en-US" dirty="0">
                <a:latin typeface="+mj-lt"/>
              </a:rPr>
              <a:t>Intellectual Property and Copyright Protection</a:t>
            </a:r>
          </a:p>
          <a:p>
            <a:r>
              <a:rPr lang="en-US" dirty="0">
                <a:latin typeface="+mj-lt"/>
              </a:rPr>
              <a:t>Eliminating Fraudulent Publications</a:t>
            </a:r>
          </a:p>
          <a:p>
            <a:r>
              <a:rPr lang="en-US" dirty="0">
                <a:latin typeface="+mj-lt"/>
                <a:ea typeface="Times New Roman" panose="02020603050405020304" pitchFamily="18" charset="0"/>
                <a:cs typeface="Times New Roman" panose="02020603050405020304" pitchFamily="18" charset="0"/>
              </a:rPr>
              <a:t>The proliferation of technological tools that facilitate online communication.</a:t>
            </a:r>
          </a:p>
          <a:p>
            <a:r>
              <a:rPr lang="en-US" dirty="0">
                <a:latin typeface="+mj-lt"/>
                <a:ea typeface="Times New Roman" panose="02020603050405020304" pitchFamily="18" charset="0"/>
                <a:cs typeface="Times New Roman" panose="02020603050405020304" pitchFamily="18" charset="0"/>
              </a:rPr>
              <a:t>Increasing digital literacy across countries worldwide has enabled researchers in developing nations improved access traditional methods within international academic circles - giving them an equal footing when attempting publication on global stages with established scholars based at Western universities who often have significant resources benefitting their career success far beyond what can traditionally be accessed by peers outside these privileged positions within academia</a:t>
            </a:r>
            <a:endParaRPr lang="en-US" dirty="0">
              <a:latin typeface="+mj-lt"/>
            </a:endParaRPr>
          </a:p>
          <a:p>
            <a:pPr lvl="0"/>
            <a:endParaRPr lang="en-US" sz="1400" dirty="0">
              <a:latin typeface="+mj-lt"/>
            </a:endParaRPr>
          </a:p>
        </p:txBody>
      </p:sp>
      <p:sp>
        <p:nvSpPr>
          <p:cNvPr id="3" name="Rectangle 2">
            <a:extLst>
              <a:ext uri="{FF2B5EF4-FFF2-40B4-BE49-F238E27FC236}">
                <a16:creationId xmlns:a16="http://schemas.microsoft.com/office/drawing/2014/main" id="{F3D402D8-218A-4D44-A1A7-B42C3C955755}"/>
              </a:ext>
            </a:extLst>
          </p:cNvPr>
          <p:cNvSpPr/>
          <p:nvPr/>
        </p:nvSpPr>
        <p:spPr>
          <a:xfrm>
            <a:off x="675249" y="3311276"/>
            <a:ext cx="6553200" cy="923330"/>
          </a:xfrm>
          <a:prstGeom prst="rect">
            <a:avLst/>
          </a:prstGeom>
        </p:spPr>
        <p:txBody>
          <a:bodyPr wrap="square">
            <a:spAutoFit/>
          </a:bodyPr>
          <a:lstStyle/>
          <a:p>
            <a:r>
              <a:rPr lang="en-US" dirty="0">
                <a:solidFill>
                  <a:srgbClr val="374151"/>
                </a:solidFill>
                <a:latin typeface="Segoe UI" panose="020B0502040204020203" pitchFamily="34" charset="0"/>
                <a:ea typeface="Times New Roman" panose="02020603050405020304" pitchFamily="18" charset="0"/>
              </a:rPr>
              <a:t>Challenges and Concerns</a:t>
            </a:r>
          </a:p>
          <a:p>
            <a:pPr marL="214313" indent="-214313">
              <a:buFont typeface="Arial" panose="020B0604020202020204" pitchFamily="34" charset="0"/>
              <a:buChar char="•"/>
            </a:pPr>
            <a:r>
              <a:rPr lang="en-US" dirty="0"/>
              <a:t>Data Privacy and Security; Digital Divide and Accessibility Issues</a:t>
            </a:r>
          </a:p>
          <a:p>
            <a:pPr marL="214313" indent="-214313">
              <a:buFont typeface="Arial" panose="020B0604020202020204" pitchFamily="34" charset="0"/>
              <a:buChar char="•"/>
            </a:pPr>
            <a:r>
              <a:rPr lang="en-US" dirty="0"/>
              <a:t>Quality Assurance in a Tech-Driven Environment</a:t>
            </a:r>
          </a:p>
        </p:txBody>
      </p:sp>
    </p:spTree>
    <p:extLst>
      <p:ext uri="{BB962C8B-B14F-4D97-AF65-F5344CB8AC3E}">
        <p14:creationId xmlns:p14="http://schemas.microsoft.com/office/powerpoint/2010/main" val="2122310899"/>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187F7AE8-0625-ED49-B7E8-C9299DDDF2B3}"/>
              </a:ext>
            </a:extLst>
          </p:cNvPr>
          <p:cNvSpPr/>
          <p:nvPr/>
        </p:nvSpPr>
        <p:spPr>
          <a:xfrm>
            <a:off x="0" y="209550"/>
            <a:ext cx="9144000" cy="400110"/>
          </a:xfrm>
          <a:prstGeom prst="rect">
            <a:avLst/>
          </a:prstGeom>
        </p:spPr>
        <p:txBody>
          <a:bodyPr wrap="square">
            <a:spAutoFit/>
          </a:bodyPr>
          <a:lstStyle/>
          <a:p>
            <a:pPr algn="ctr"/>
            <a:r>
              <a:rPr lang="en-US" sz="2000" b="1" dirty="0">
                <a:solidFill>
                  <a:srgbClr val="2BAAD3"/>
                </a:solidFill>
                <a:latin typeface="+mj-lt"/>
                <a:ea typeface="Times New Roman" panose="02020603050405020304" pitchFamily="18" charset="0"/>
                <a:cs typeface="Segoe UI" panose="020B0502040204020203" pitchFamily="34" charset="0"/>
              </a:rPr>
              <a:t>Transforming academic scholarship</a:t>
            </a:r>
            <a:endParaRPr lang="en-US" sz="2000" b="1" dirty="0">
              <a:solidFill>
                <a:srgbClr val="2BAAD3"/>
              </a:solidFill>
              <a:latin typeface="+mj-lt"/>
            </a:endParaRPr>
          </a:p>
        </p:txBody>
      </p:sp>
      <p:sp>
        <p:nvSpPr>
          <p:cNvPr id="8" name="Rectangle 7">
            <a:extLst>
              <a:ext uri="{FF2B5EF4-FFF2-40B4-BE49-F238E27FC236}">
                <a16:creationId xmlns:a16="http://schemas.microsoft.com/office/drawing/2014/main" id="{D8917645-0DEC-684A-8DFE-AC2496A60E1F}"/>
              </a:ext>
            </a:extLst>
          </p:cNvPr>
          <p:cNvSpPr/>
          <p:nvPr/>
        </p:nvSpPr>
        <p:spPr>
          <a:xfrm>
            <a:off x="264942" y="766579"/>
            <a:ext cx="4572000" cy="1477328"/>
          </a:xfrm>
          <a:prstGeom prst="rect">
            <a:avLst/>
          </a:prstGeom>
        </p:spPr>
        <p:txBody>
          <a:bodyPr>
            <a:spAutoFit/>
          </a:bodyPr>
          <a:lstStyle/>
          <a:p>
            <a:r>
              <a:rPr lang="en-US" dirty="0"/>
              <a:t>Future Trends and Opportunities</a:t>
            </a:r>
          </a:p>
          <a:p>
            <a:r>
              <a:rPr lang="en-US" dirty="0"/>
              <a:t>Artificial Intelligence Advancements</a:t>
            </a:r>
          </a:p>
          <a:p>
            <a:r>
              <a:rPr lang="en-US" dirty="0"/>
              <a:t>Mobile Publishing and E-Readers</a:t>
            </a:r>
          </a:p>
          <a:p>
            <a:r>
              <a:rPr lang="en-US" dirty="0"/>
              <a:t>Collaborative Open Peer Review</a:t>
            </a:r>
          </a:p>
          <a:p>
            <a:endParaRPr lang="en-US" dirty="0"/>
          </a:p>
        </p:txBody>
      </p:sp>
      <p:sp>
        <p:nvSpPr>
          <p:cNvPr id="10" name="Rectangle 9">
            <a:extLst>
              <a:ext uri="{FF2B5EF4-FFF2-40B4-BE49-F238E27FC236}">
                <a16:creationId xmlns:a16="http://schemas.microsoft.com/office/drawing/2014/main" id="{99E649D4-A571-C846-B039-299AF7B7F4BB}"/>
              </a:ext>
            </a:extLst>
          </p:cNvPr>
          <p:cNvSpPr/>
          <p:nvPr/>
        </p:nvSpPr>
        <p:spPr>
          <a:xfrm>
            <a:off x="264942" y="2243907"/>
            <a:ext cx="4572000" cy="2088200"/>
          </a:xfrm>
          <a:prstGeom prst="rect">
            <a:avLst/>
          </a:prstGeom>
        </p:spPr>
        <p:txBody>
          <a:bodyPr>
            <a:spAutoFit/>
          </a:bodyPr>
          <a:lstStyle/>
          <a:p>
            <a:pPr>
              <a:lnSpc>
                <a:spcPct val="107000"/>
              </a:lnSpc>
              <a:spcAft>
                <a:spcPts val="600"/>
              </a:spcAft>
            </a:pPr>
            <a:r>
              <a:rPr lang="en-US" b="1"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Conclusion</a:t>
            </a:r>
            <a:endPar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Embracing the Digital Transformation</a:t>
            </a:r>
            <a:endPar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Empowering Scholars and Advancing Knowledge</a:t>
            </a:r>
            <a:endPar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Building a Bright Future for Scholarly Publishing</a:t>
            </a:r>
            <a:endPar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A4674195-E0D6-6049-BC29-CBD627DF9428}"/>
              </a:ext>
            </a:extLst>
          </p:cNvPr>
          <p:cNvSpPr/>
          <p:nvPr/>
        </p:nvSpPr>
        <p:spPr>
          <a:xfrm>
            <a:off x="4289474" y="948214"/>
            <a:ext cx="4572000" cy="3139321"/>
          </a:xfrm>
          <a:prstGeom prst="rect">
            <a:avLst/>
          </a:prstGeom>
        </p:spPr>
        <p:txBody>
          <a:bodyPr>
            <a:spAutoFit/>
          </a:bodyPr>
          <a:lstStyle/>
          <a:p>
            <a:r>
              <a:rPr lang="en-US" sz="1100" dirty="0">
                <a:solidFill>
                  <a:srgbClr val="FF0000"/>
                </a:solidFill>
                <a:latin typeface="Arial Black" panose="020B0A04020102020204" pitchFamily="34" charset="0"/>
                <a:ea typeface="Times New Roman" panose="02020603050405020304" pitchFamily="18" charset="0"/>
                <a:cs typeface="Segoe UI" panose="020B0502040204020203" pitchFamily="34" charset="0"/>
              </a:rPr>
              <a:t>Other notable changes: </a:t>
            </a:r>
          </a:p>
          <a:p>
            <a:pPr marL="214313" indent="-214313">
              <a:buFont typeface="Arial" panose="020B0604020202020204" pitchFamily="34" charset="0"/>
              <a:buChar char="•"/>
            </a:pPr>
            <a:r>
              <a:rPr lang="en-US" sz="1100" dirty="0">
                <a:latin typeface="Arial Black" panose="020B0A04020102020204" pitchFamily="34" charset="0"/>
                <a:ea typeface="Times New Roman" panose="02020603050405020304" pitchFamily="18" charset="0"/>
                <a:cs typeface="Segoe UI" panose="020B0502040204020203" pitchFamily="34" charset="0"/>
              </a:rPr>
              <a:t>"publish or perish" qualifications are increasingly evaluated based primarily on impact metrics rather than volume; </a:t>
            </a:r>
          </a:p>
          <a:p>
            <a:pPr marL="214313" indent="-214313">
              <a:buFont typeface="Arial" panose="020B0604020202020204" pitchFamily="34" charset="0"/>
              <a:buChar char="•"/>
            </a:pPr>
            <a:r>
              <a:rPr lang="en-US" sz="1100" dirty="0">
                <a:latin typeface="Arial Black" panose="020B0A04020102020204" pitchFamily="34" charset="0"/>
                <a:ea typeface="Times New Roman" panose="02020603050405020304" pitchFamily="18" charset="0"/>
                <a:cs typeface="Segoe UI" panose="020B0502040204020203" pitchFamily="34" charset="0"/>
              </a:rPr>
              <a:t>peer review processes have adopted alternative models such as post-publication reviews instead of solely pre-publication reviewing; </a:t>
            </a:r>
          </a:p>
          <a:p>
            <a:pPr marL="214313" indent="-214313">
              <a:buFont typeface="Arial" panose="020B0604020202020204" pitchFamily="34" charset="0"/>
              <a:buChar char="•"/>
            </a:pPr>
            <a:r>
              <a:rPr lang="en-US" sz="1100" dirty="0">
                <a:latin typeface="Arial Black" panose="020B0A04020102020204" pitchFamily="34" charset="0"/>
                <a:ea typeface="Times New Roman" panose="02020603050405020304" pitchFamily="18" charset="0"/>
                <a:cs typeface="Segoe UI" panose="020B0502040204020203" pitchFamily="34" charset="0"/>
              </a:rPr>
              <a:t>social media networks encourage interdisciplinary dialogue exchanges among scholars from diverse disciplines; </a:t>
            </a:r>
          </a:p>
          <a:p>
            <a:pPr marL="214313" indent="-214313">
              <a:buFont typeface="Arial" panose="020B0604020202020204" pitchFamily="34" charset="0"/>
              <a:buChar char="•"/>
            </a:pPr>
            <a:r>
              <a:rPr lang="en-US" sz="1100" dirty="0">
                <a:latin typeface="Arial Black" panose="020B0A04020102020204" pitchFamily="34" charset="0"/>
                <a:ea typeface="Times New Roman" panose="02020603050405020304" pitchFamily="18" charset="0"/>
                <a:cs typeface="Segoe UI" panose="020B0502040204020203" pitchFamily="34" charset="0"/>
              </a:rPr>
              <a:t>machine learning algorithms can expedite the editorial process through automated filtering of articles submitted for publication according to their relevance criteria; </a:t>
            </a:r>
          </a:p>
          <a:p>
            <a:pPr marL="214313" indent="-214313">
              <a:buFont typeface="Arial" panose="020B0604020202020204" pitchFamily="34" charset="0"/>
              <a:buChar char="•"/>
            </a:pPr>
            <a:r>
              <a:rPr lang="en-US" sz="1100" dirty="0">
                <a:latin typeface="Arial Black" panose="020B0A04020102020204" pitchFamily="34" charset="0"/>
                <a:ea typeface="Times New Roman" panose="02020603050405020304" pitchFamily="18" charset="0"/>
                <a:cs typeface="Segoe UI" panose="020B0502040204020203" pitchFamily="34" charset="0"/>
              </a:rPr>
              <a:t>access barriers imposed by expensive journal subscriptions have become eliminated with open access movement due to mandates made by funders, universities and research institutions worldwide, </a:t>
            </a:r>
            <a:endParaRPr lang="en-US" sz="1100" dirty="0"/>
          </a:p>
        </p:txBody>
      </p:sp>
    </p:spTree>
    <p:extLst>
      <p:ext uri="{BB962C8B-B14F-4D97-AF65-F5344CB8AC3E}">
        <p14:creationId xmlns:p14="http://schemas.microsoft.com/office/powerpoint/2010/main" val="2891958268"/>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0" y="514350"/>
            <a:ext cx="9144000" cy="457200"/>
          </a:xfrm>
          <a:prstGeom prst="rect">
            <a:avLst/>
          </a:prstGeom>
        </p:spPr>
        <p:txBody>
          <a:bodyPr vert="horz" lIns="91440" tIns="45720" rIns="91440" bIns="45720" rtlCol="0">
            <a:normAutofit/>
          </a:bodyPr>
          <a:lstStyle/>
          <a:p>
            <a:pPr marL="342900" lvl="0" indent="-342900" algn="ctr"/>
            <a:r>
              <a:rPr lang="en-US" sz="2000" b="1" dirty="0">
                <a:solidFill>
                  <a:srgbClr val="2BAAD3"/>
                </a:solidFill>
                <a:latin typeface="Cambria" pitchFamily="18" charset="0"/>
              </a:rPr>
              <a:t>Definition of Scholarly Publishing</a:t>
            </a:r>
            <a:endParaRPr lang="en-US" sz="2000" b="1" dirty="0">
              <a:solidFill>
                <a:schemeClr val="bg1">
                  <a:lumMod val="75000"/>
                </a:schemeClr>
              </a:solidFill>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US" sz="2000" dirty="0"/>
              <a:t>Scholarly publishing refers to the process of disseminating academic research and knowledge to the broader scholarly community and the public. </a:t>
            </a:r>
          </a:p>
          <a:p>
            <a:pPr marL="342900" indent="-342900">
              <a:buFont typeface="Arial" panose="020B0604020202020204" pitchFamily="34" charset="0"/>
              <a:buChar char="•"/>
            </a:pPr>
            <a:r>
              <a:rPr lang="en-US" sz="2000" dirty="0"/>
              <a:t>It involves the formal publication and distribution of research findings, academic papers, articles, books, and other scholarly works that have undergone rigorous evaluation and peer review. </a:t>
            </a:r>
          </a:p>
          <a:p>
            <a:pPr marL="342900" indent="-342900">
              <a:buFont typeface="Arial" panose="020B0604020202020204" pitchFamily="34" charset="0"/>
              <a:buChar char="•"/>
            </a:pPr>
            <a:r>
              <a:rPr lang="en-US" sz="2000" dirty="0"/>
              <a:t>Scholarly publishing plays a vital role in advancing scientific, social, and cultural knowledge, facilitating the exchange of ideas, and promoting intellectual discourse among researchers, scholars, and practitioners worldwide. </a:t>
            </a:r>
          </a:p>
          <a:p>
            <a:pPr marL="342900" lvl="0" indent="-342900"/>
            <a:endParaRPr lang="en-US" sz="1200" dirty="0">
              <a:solidFill>
                <a:schemeClr val="bg1">
                  <a:lumMod val="75000"/>
                </a:schemeClr>
              </a:solidFill>
              <a:latin typeface="Cambria" pitchFamily="18" charset="0"/>
            </a:endParaRPr>
          </a:p>
          <a:p>
            <a:pPr marL="342900" lvl="0" indent="-342900"/>
            <a:endParaRPr lang="en-US" sz="2500" b="1" dirty="0">
              <a:latin typeface="Cambria" pitchFamily="18" charset="0"/>
            </a:endParaRPr>
          </a:p>
        </p:txBody>
      </p:sp>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pic>
        <p:nvPicPr>
          <p:cNvPr id="12" name="Picture 2" descr="The 8 Challenges in Pakistan's Digital Transformation Journey • The Lakshmi  Mittal and Family South Asia Institute">
            <a:extLst>
              <a:ext uri="{FF2B5EF4-FFF2-40B4-BE49-F238E27FC236}">
                <a16:creationId xmlns:a16="http://schemas.microsoft.com/office/drawing/2014/main" id="{2BB99BFE-3871-7744-915C-7B9632F7E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1"/>
            <a:ext cx="9144000"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1297"/>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A361553B-CCE4-9640-93CB-3EAD178F561A}"/>
              </a:ext>
            </a:extLst>
          </p:cNvPr>
          <p:cNvSpPr/>
          <p:nvPr/>
        </p:nvSpPr>
        <p:spPr>
          <a:xfrm>
            <a:off x="0" y="209550"/>
            <a:ext cx="9144000" cy="400110"/>
          </a:xfrm>
          <a:prstGeom prst="rect">
            <a:avLst/>
          </a:prstGeom>
        </p:spPr>
        <p:txBody>
          <a:bodyPr wrap="square">
            <a:spAutoFit/>
          </a:bodyPr>
          <a:lstStyle/>
          <a:p>
            <a:pPr algn="ctr"/>
            <a:r>
              <a:rPr lang="en-US" sz="2000" b="1" dirty="0">
                <a:solidFill>
                  <a:srgbClr val="2BAAD3"/>
                </a:solidFill>
              </a:rPr>
              <a:t>Generative AI-specific ethical concerns</a:t>
            </a:r>
            <a:endParaRPr lang="en-US" sz="2000" dirty="0">
              <a:solidFill>
                <a:srgbClr val="2BAAD3"/>
              </a:solidFill>
            </a:endParaRPr>
          </a:p>
        </p:txBody>
      </p:sp>
      <p:sp>
        <p:nvSpPr>
          <p:cNvPr id="5" name="Rectangle 4">
            <a:extLst>
              <a:ext uri="{FF2B5EF4-FFF2-40B4-BE49-F238E27FC236}">
                <a16:creationId xmlns:a16="http://schemas.microsoft.com/office/drawing/2014/main" id="{A2D84590-9CBA-C949-A563-96F220FAC419}"/>
              </a:ext>
            </a:extLst>
          </p:cNvPr>
          <p:cNvSpPr/>
          <p:nvPr/>
        </p:nvSpPr>
        <p:spPr>
          <a:xfrm>
            <a:off x="457200" y="1047750"/>
            <a:ext cx="7706751" cy="2492990"/>
          </a:xfrm>
          <a:prstGeom prst="rect">
            <a:avLst/>
          </a:prstGeom>
        </p:spPr>
        <p:txBody>
          <a:bodyPr wrap="square">
            <a:spAutoFit/>
          </a:bodyPr>
          <a:lstStyle/>
          <a:p>
            <a:r>
              <a:rPr lang="en-US" sz="1200" b="1" dirty="0"/>
              <a:t>Truthfulness &amp; Accuracy (</a:t>
            </a:r>
            <a:r>
              <a:rPr lang="en-US" sz="1200" dirty="0"/>
              <a:t>pre-trained language models like </a:t>
            </a:r>
            <a:r>
              <a:rPr lang="en-US" sz="1200" dirty="0" err="1"/>
              <a:t>ChatGPT</a:t>
            </a:r>
            <a:r>
              <a:rPr lang="en-US" sz="1200" dirty="0"/>
              <a:t> lack the ability to update and adapt to new information Stanford Uni. report AI 2022).</a:t>
            </a:r>
            <a:endParaRPr lang="en-US" sz="1200" b="1" dirty="0"/>
          </a:p>
          <a:p>
            <a:r>
              <a:rPr lang="en-US" sz="1200" b="1" dirty="0"/>
              <a:t>Copyright ambiguities</a:t>
            </a:r>
          </a:p>
          <a:p>
            <a:r>
              <a:rPr lang="en-US" sz="1200" b="1" dirty="0"/>
              <a:t>Misuse of generative AI</a:t>
            </a:r>
          </a:p>
          <a:p>
            <a:pPr lvl="1"/>
            <a:r>
              <a:rPr lang="en-US" sz="1200" b="1" u="sng" dirty="0">
                <a:hlinkClick r:id="rId4"/>
              </a:rPr>
              <a:t>Education</a:t>
            </a:r>
            <a:r>
              <a:rPr lang="en-US" sz="1200" dirty="0"/>
              <a:t>: Generative AI has the potential to be misused by creating false or inaccurate information that is presented as true. (Chat GPT to prepare their homework on a wide range of subjects.</a:t>
            </a:r>
          </a:p>
          <a:p>
            <a:pPr lvl="1"/>
            <a:r>
              <a:rPr lang="en-US" sz="1200" b="1" dirty="0"/>
              <a:t>Marketing:</a:t>
            </a:r>
            <a:r>
              <a:rPr lang="en-US" sz="1200" dirty="0"/>
              <a:t> It can be utilized for unethical business practices, such as artificially inflating online reviews for marketing purposes</a:t>
            </a:r>
          </a:p>
          <a:p>
            <a:pPr lvl="1"/>
            <a:r>
              <a:rPr lang="en-US" sz="1200" b="1" dirty="0"/>
              <a:t>Social engineering:</a:t>
            </a:r>
            <a:r>
              <a:rPr lang="en-US" sz="1200" dirty="0"/>
              <a:t> Generative AI can be abused to generate convincing and realistic-sounding social engineering attacks, such as phishing emails or phone scams to reveal sensitive information.</a:t>
            </a:r>
          </a:p>
          <a:p>
            <a:pPr lvl="1"/>
            <a:r>
              <a:rPr lang="en-US" sz="1200" b="1" dirty="0"/>
              <a:t>Public opinion manipulation: </a:t>
            </a:r>
            <a:r>
              <a:rPr lang="en-US" sz="1200" dirty="0"/>
              <a:t>There have been well documented cases where nation states interfered in elections.</a:t>
            </a:r>
            <a:r>
              <a:rPr lang="en-US" sz="1200" u="sng" baseline="30000" dirty="0"/>
              <a:t> </a:t>
            </a:r>
            <a:r>
              <a:rPr lang="en-US" sz="1200" dirty="0"/>
              <a:t>For example: Synthetic humans can be generated with realistic faces and persuasive statements in text or video form. </a:t>
            </a:r>
            <a:endParaRPr lang="en-US" sz="1200" b="1" dirty="0"/>
          </a:p>
        </p:txBody>
      </p:sp>
      <p:sp>
        <p:nvSpPr>
          <p:cNvPr id="7" name="Rectangle 6">
            <a:extLst>
              <a:ext uri="{FF2B5EF4-FFF2-40B4-BE49-F238E27FC236}">
                <a16:creationId xmlns:a16="http://schemas.microsoft.com/office/drawing/2014/main" id="{188FF4E7-006B-AB48-B165-0CD18D9193F3}"/>
              </a:ext>
            </a:extLst>
          </p:cNvPr>
          <p:cNvSpPr/>
          <p:nvPr/>
        </p:nvSpPr>
        <p:spPr>
          <a:xfrm>
            <a:off x="5314657" y="3280351"/>
            <a:ext cx="3581400" cy="1323439"/>
          </a:xfrm>
          <a:prstGeom prst="rect">
            <a:avLst/>
          </a:prstGeom>
        </p:spPr>
        <p:txBody>
          <a:bodyPr wrap="square">
            <a:spAutoFit/>
          </a:bodyPr>
          <a:lstStyle/>
          <a:p>
            <a:r>
              <a:rPr lang="en-US" sz="1600" b="1" dirty="0">
                <a:solidFill>
                  <a:srgbClr val="333333"/>
                </a:solidFill>
                <a:latin typeface="Arial" panose="020B0604020202020204" pitchFamily="34" charset="0"/>
              </a:rPr>
              <a:t>How to navigate these dilemmas?</a:t>
            </a:r>
          </a:p>
          <a:p>
            <a:pPr marL="214313" indent="-214313">
              <a:buFont typeface="Arial" panose="020B0604020202020204" pitchFamily="34" charset="0"/>
              <a:buChar char="•"/>
            </a:pPr>
            <a:r>
              <a:rPr lang="en-US" sz="1600" b="1" dirty="0">
                <a:solidFill>
                  <a:srgbClr val="333333"/>
                </a:solidFill>
                <a:latin typeface="Arial" panose="020B0604020202020204" pitchFamily="34" charset="0"/>
              </a:rPr>
              <a:t> </a:t>
            </a:r>
            <a:r>
              <a:rPr lang="en-US" sz="1600" b="1" dirty="0"/>
              <a:t>Transparency</a:t>
            </a:r>
          </a:p>
          <a:p>
            <a:pPr marL="214313" indent="-214313">
              <a:buFont typeface="Arial" panose="020B0604020202020204" pitchFamily="34" charset="0"/>
              <a:buChar char="•"/>
            </a:pPr>
            <a:r>
              <a:rPr lang="en-US" sz="1600" b="1" dirty="0" err="1"/>
              <a:t>Explainability</a:t>
            </a:r>
            <a:endParaRPr lang="en-US" sz="1600" b="1" dirty="0"/>
          </a:p>
          <a:p>
            <a:pPr marL="214313" indent="-214313">
              <a:buFont typeface="Arial" panose="020B0604020202020204" pitchFamily="34" charset="0"/>
              <a:buChar char="•"/>
            </a:pPr>
            <a:r>
              <a:rPr lang="en-US" sz="1600" b="1" dirty="0"/>
              <a:t>Inclusiveness</a:t>
            </a:r>
          </a:p>
          <a:p>
            <a:pPr marL="214313" indent="-214313">
              <a:buFont typeface="Arial" panose="020B0604020202020204" pitchFamily="34" charset="0"/>
              <a:buChar char="•"/>
            </a:pPr>
            <a:r>
              <a:rPr lang="en-US" sz="1600" b="1" dirty="0"/>
              <a:t>Alignment</a:t>
            </a:r>
          </a:p>
        </p:txBody>
      </p:sp>
    </p:spTree>
    <p:extLst>
      <p:ext uri="{BB962C8B-B14F-4D97-AF65-F5344CB8AC3E}">
        <p14:creationId xmlns:p14="http://schemas.microsoft.com/office/powerpoint/2010/main" val="2298713404"/>
      </p:ext>
    </p:extLst>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B05E4986-1905-2644-954E-FACB82A5B036}"/>
              </a:ext>
            </a:extLst>
          </p:cNvPr>
          <p:cNvSpPr/>
          <p:nvPr/>
        </p:nvSpPr>
        <p:spPr>
          <a:xfrm>
            <a:off x="0" y="2373852"/>
            <a:ext cx="9144000" cy="830997"/>
          </a:xfrm>
          <a:prstGeom prst="rect">
            <a:avLst/>
          </a:prstGeom>
        </p:spPr>
        <p:txBody>
          <a:bodyPr wrap="square">
            <a:spAutoFit/>
          </a:bodyPr>
          <a:lstStyle/>
          <a:p>
            <a:pPr algn="ctr"/>
            <a:r>
              <a:rPr lang="en-US" sz="2400" b="1" dirty="0">
                <a:solidFill>
                  <a:schemeClr val="accent6">
                    <a:lumMod val="75000"/>
                  </a:schemeClr>
                </a:solidFill>
                <a:latin typeface="+mj-lt"/>
              </a:rPr>
              <a:t>If We All Work Together </a:t>
            </a:r>
            <a:br>
              <a:rPr lang="en-US" sz="2400" b="1" dirty="0">
                <a:solidFill>
                  <a:schemeClr val="accent6">
                    <a:lumMod val="75000"/>
                  </a:schemeClr>
                </a:solidFill>
                <a:latin typeface="+mj-lt"/>
              </a:rPr>
            </a:br>
            <a:r>
              <a:rPr lang="en-US" sz="2400" b="1" dirty="0">
                <a:solidFill>
                  <a:schemeClr val="accent6">
                    <a:lumMod val="75000"/>
                  </a:schemeClr>
                </a:solidFill>
                <a:latin typeface="+mj-lt"/>
              </a:rPr>
              <a:t>As A Team, We Will Achieve Our Goals!</a:t>
            </a:r>
          </a:p>
        </p:txBody>
      </p:sp>
      <p:sp>
        <p:nvSpPr>
          <p:cNvPr id="9" name="Rectangle 8">
            <a:extLst>
              <a:ext uri="{FF2B5EF4-FFF2-40B4-BE49-F238E27FC236}">
                <a16:creationId xmlns:a16="http://schemas.microsoft.com/office/drawing/2014/main" id="{9B20192A-B936-F441-909D-F94FD39B92D2}"/>
              </a:ext>
            </a:extLst>
          </p:cNvPr>
          <p:cNvSpPr/>
          <p:nvPr/>
        </p:nvSpPr>
        <p:spPr>
          <a:xfrm>
            <a:off x="1898891" y="988082"/>
            <a:ext cx="5760359" cy="1107996"/>
          </a:xfrm>
          <a:prstGeom prst="rect">
            <a:avLst/>
          </a:prstGeom>
        </p:spPr>
        <p:txBody>
          <a:bodyPr wrap="none">
            <a:spAutoFit/>
          </a:bodyPr>
          <a:lstStyle/>
          <a:p>
            <a:r>
              <a:rPr lang="en-US" sz="6600" b="1" dirty="0">
                <a:latin typeface="+mj-lt"/>
              </a:rPr>
              <a:t>Thank You ACSE</a:t>
            </a:r>
          </a:p>
        </p:txBody>
      </p:sp>
      <p:sp>
        <p:nvSpPr>
          <p:cNvPr id="11" name="Rectangle 10">
            <a:extLst>
              <a:ext uri="{FF2B5EF4-FFF2-40B4-BE49-F238E27FC236}">
                <a16:creationId xmlns:a16="http://schemas.microsoft.com/office/drawing/2014/main" id="{270B15D3-63DD-6E44-BE98-766F5F92C871}"/>
              </a:ext>
            </a:extLst>
          </p:cNvPr>
          <p:cNvSpPr/>
          <p:nvPr/>
        </p:nvSpPr>
        <p:spPr>
          <a:xfrm>
            <a:off x="583813" y="3414587"/>
            <a:ext cx="237566" cy="369332"/>
          </a:xfrm>
          <a:prstGeom prst="rect">
            <a:avLst/>
          </a:prstGeom>
        </p:spPr>
        <p:txBody>
          <a:bodyPr wrap="none">
            <a:spAutoFit/>
          </a:bodyPr>
          <a:lstStyle/>
          <a:p>
            <a:r>
              <a:rPr lang="en-US" dirty="0">
                <a:solidFill>
                  <a:srgbClr val="FF0000"/>
                </a:solidFill>
              </a:rPr>
              <a:t> </a:t>
            </a:r>
            <a:endParaRPr lang="en-US" dirty="0"/>
          </a:p>
        </p:txBody>
      </p:sp>
    </p:spTree>
    <p:extLst>
      <p:ext uri="{BB962C8B-B14F-4D97-AF65-F5344CB8AC3E}">
        <p14:creationId xmlns:p14="http://schemas.microsoft.com/office/powerpoint/2010/main" val="2000664797"/>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0" y="514350"/>
            <a:ext cx="9144000" cy="685800"/>
          </a:xfrm>
          <a:prstGeom prst="rect">
            <a:avLst/>
          </a:prstGeom>
        </p:spPr>
        <p:txBody>
          <a:bodyPr vert="horz" lIns="91440" tIns="45720" rIns="91440" bIns="45720" rtlCol="0">
            <a:normAutofit/>
          </a:bodyPr>
          <a:lstStyle/>
          <a:p>
            <a:pPr marL="342900" lvl="0" indent="-342900" algn="ctr"/>
            <a:r>
              <a:rPr lang="en-US" sz="2000" b="1" dirty="0">
                <a:solidFill>
                  <a:srgbClr val="2BAAD3"/>
                </a:solidFill>
                <a:latin typeface="Cambria" pitchFamily="18" charset="0"/>
              </a:rPr>
              <a:t>Traditional Challenges in Scholarly Publishing</a:t>
            </a:r>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715EC130-E6F0-C542-82BA-1023681D1755}"/>
              </a:ext>
            </a:extLst>
          </p:cNvPr>
          <p:cNvSpPr/>
          <p:nvPr/>
        </p:nvSpPr>
        <p:spPr>
          <a:xfrm>
            <a:off x="381000" y="1200150"/>
            <a:ext cx="8496300" cy="3170099"/>
          </a:xfrm>
          <a:prstGeom prst="rect">
            <a:avLst/>
          </a:prstGeom>
        </p:spPr>
        <p:txBody>
          <a:bodyPr wrap="square">
            <a:spAutoFit/>
          </a:bodyPr>
          <a:lstStyle/>
          <a:p>
            <a:pPr marL="285750" indent="-285750">
              <a:buFont typeface="Arial" panose="020B0604020202020204" pitchFamily="34" charset="0"/>
              <a:buChar char="•"/>
            </a:pPr>
            <a:r>
              <a:rPr lang="en-US" dirty="0"/>
              <a:t>Lengthy Publication Processes </a:t>
            </a:r>
          </a:p>
          <a:p>
            <a:pPr marL="285750" indent="-285750">
              <a:buFont typeface="Arial" panose="020B0604020202020204" pitchFamily="34" charset="0"/>
              <a:buChar char="•"/>
            </a:pPr>
            <a:r>
              <a:rPr lang="en-US" dirty="0"/>
              <a:t>Limited Access to Research </a:t>
            </a:r>
          </a:p>
          <a:p>
            <a:pPr marL="285750" indent="-285750">
              <a:buFont typeface="Arial" panose="020B0604020202020204" pitchFamily="34" charset="0"/>
              <a:buChar char="•"/>
            </a:pPr>
            <a:r>
              <a:rPr lang="en-US" dirty="0"/>
              <a:t>High Costs and Sustainability  </a:t>
            </a:r>
          </a:p>
          <a:p>
            <a:endParaRPr lang="en-US" dirty="0"/>
          </a:p>
          <a:p>
            <a:r>
              <a:rPr lang="en-US" sz="1600" dirty="0"/>
              <a:t>The rise of technology is changing the landscape of scholarly publishing.  	</a:t>
            </a:r>
          </a:p>
          <a:p>
            <a:pPr marL="342900" indent="-342900">
              <a:buAutoNum type="arabicPeriod"/>
            </a:pPr>
            <a:r>
              <a:rPr lang="en-US" sz="1600" dirty="0"/>
              <a:t>Increased efficiency and accuracy in research activities due to artificial intelligence (AI 	</a:t>
            </a:r>
          </a:p>
          <a:p>
            <a:pPr marL="342900" indent="-342900">
              <a:buAutoNum type="arabicPeriod"/>
            </a:pPr>
            <a:r>
              <a:rPr lang="en-US" sz="1600" dirty="0"/>
              <a:t>2. Rapid disseminations making knowledge widely accessible through open access publications,  which are permitted free use by readers worldwide without any need for payment or prior registration  with publishers or libraries.  	</a:t>
            </a:r>
          </a:p>
          <a:p>
            <a:pPr marL="342900" indent="-342900">
              <a:buAutoNum type="arabicPeriod"/>
            </a:pPr>
            <a:r>
              <a:rPr lang="en-US" sz="1600" dirty="0"/>
              <a:t>3. Fewer delays from traditional peer-review processes towards automated systems 	</a:t>
            </a:r>
          </a:p>
          <a:p>
            <a:pPr marL="342900" indent="-342900">
              <a:buAutoNum type="arabicPeriod"/>
            </a:pPr>
            <a:r>
              <a:rPr lang="en-US" sz="1600" dirty="0"/>
              <a:t> 4. Improved control over intellectual properties incentivizing creative professionals allowing  them greater educational rewards directly received related to their innovative work</a:t>
            </a:r>
          </a:p>
        </p:txBody>
      </p:sp>
    </p:spTree>
    <p:extLst>
      <p:ext uri="{BB962C8B-B14F-4D97-AF65-F5344CB8AC3E}">
        <p14:creationId xmlns:p14="http://schemas.microsoft.com/office/powerpoint/2010/main" val="762995233"/>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0" y="133350"/>
            <a:ext cx="9144000" cy="533400"/>
          </a:xfrm>
          <a:prstGeom prst="rect">
            <a:avLst/>
          </a:prstGeom>
        </p:spPr>
        <p:txBody>
          <a:bodyPr vert="horz" lIns="91440" tIns="45720" rIns="91440" bIns="45720" rtlCol="0">
            <a:noAutofit/>
          </a:bodyPr>
          <a:lstStyle/>
          <a:p>
            <a:pPr marL="342900" lvl="0" indent="-342900" algn="ctr"/>
            <a:r>
              <a:rPr lang="en-US" sz="2000" b="1" dirty="0">
                <a:solidFill>
                  <a:srgbClr val="2BAAD3"/>
                </a:solidFill>
                <a:latin typeface="Cambria" pitchFamily="18" charset="0"/>
              </a:rPr>
              <a:t>Digital Transformation in Scholarly Publishing</a:t>
            </a: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715EC130-E6F0-C542-82BA-1023681D1755}"/>
              </a:ext>
            </a:extLst>
          </p:cNvPr>
          <p:cNvSpPr/>
          <p:nvPr/>
        </p:nvSpPr>
        <p:spPr>
          <a:xfrm>
            <a:off x="288974" y="666750"/>
            <a:ext cx="8778826" cy="3754874"/>
          </a:xfrm>
          <a:prstGeom prst="rect">
            <a:avLst/>
          </a:prstGeom>
        </p:spPr>
        <p:txBody>
          <a:bodyPr wrap="square">
            <a:spAutoFit/>
          </a:bodyPr>
          <a:lstStyle/>
          <a:p>
            <a:r>
              <a:rPr lang="en-US" sz="1400" dirty="0"/>
              <a:t>The Role of Technology in Streamlining Publishing Workflows</a:t>
            </a:r>
          </a:p>
          <a:p>
            <a:endParaRPr lang="en-US" sz="1400" dirty="0"/>
          </a:p>
          <a:p>
            <a:r>
              <a:rPr lang="en-US" sz="1400" dirty="0"/>
              <a:t>Here are some key roles of technology in streamlining publishing workflows:</a:t>
            </a:r>
          </a:p>
          <a:p>
            <a:r>
              <a:rPr lang="en-US" sz="1400" b="1" dirty="0"/>
              <a:t>Online Manuscript Submission and Peer Review Systems</a:t>
            </a:r>
            <a:r>
              <a:rPr lang="en-US" sz="1400" dirty="0"/>
              <a:t>: </a:t>
            </a:r>
          </a:p>
          <a:p>
            <a:r>
              <a:rPr lang="en-US" sz="1400" b="1" dirty="0"/>
              <a:t>Editorial Management Systems: </a:t>
            </a:r>
            <a:r>
              <a:rPr lang="en-US" sz="1400" dirty="0"/>
              <a:t>Modern publishing workflows utilize editorial management software that facilitates smooth </a:t>
            </a:r>
            <a:r>
              <a:rPr lang="en-US" sz="1400" b="1" dirty="0"/>
              <a:t>communication between authors, editors, and reviewers</a:t>
            </a:r>
            <a:r>
              <a:rPr lang="en-US" sz="1400" dirty="0"/>
              <a:t>. ensure timely decision-making.</a:t>
            </a:r>
          </a:p>
          <a:p>
            <a:r>
              <a:rPr lang="en-US" sz="1400" b="1" dirty="0"/>
              <a:t>Plagiarism Detection:</a:t>
            </a:r>
            <a:r>
              <a:rPr lang="en-US" sz="1400" dirty="0"/>
              <a:t> prevent potential issues related to originality, safeguarding the integrity of published work.</a:t>
            </a:r>
          </a:p>
          <a:p>
            <a:r>
              <a:rPr lang="en-US" sz="1400" b="1" dirty="0"/>
              <a:t>Digital Publishing Platforms: </a:t>
            </a:r>
            <a:r>
              <a:rPr lang="en-US" sz="1400" dirty="0"/>
              <a:t>Journals and books can now be published online, immediate access to readers worldwide</a:t>
            </a:r>
          </a:p>
          <a:p>
            <a:r>
              <a:rPr lang="en-US" sz="1400" b="1" dirty="0"/>
              <a:t>Open Access Initiatives: </a:t>
            </a:r>
            <a:r>
              <a:rPr lang="en-US" sz="1400" dirty="0"/>
              <a:t>Open access promotes wider dissemination of knowledge, increased visibility for authors, and greater impact for research.</a:t>
            </a:r>
          </a:p>
          <a:p>
            <a:r>
              <a:rPr lang="en-US" sz="1400" b="1" dirty="0"/>
              <a:t>Preprint Servers:</a:t>
            </a:r>
          </a:p>
          <a:p>
            <a:r>
              <a:rPr lang="en-US" sz="1400" b="1" dirty="0"/>
              <a:t>Collaborative Writing Tools: </a:t>
            </a:r>
            <a:r>
              <a:rPr lang="en-US" sz="1400" dirty="0"/>
              <a:t>Cloud-based collaborative writing tools facilitate real-time collaboration among co-authors. These tools enhance efficiency, version control, and simultaneous editing.</a:t>
            </a:r>
          </a:p>
          <a:p>
            <a:r>
              <a:rPr lang="en-US" sz="1400" b="1" dirty="0"/>
              <a:t>Digital Object Identifiers </a:t>
            </a:r>
            <a:r>
              <a:rPr lang="en-US" sz="1400" dirty="0"/>
              <a:t>(DOIs): DOIs are widely used to link research outputs to the scholarly community.</a:t>
            </a:r>
          </a:p>
          <a:p>
            <a:r>
              <a:rPr lang="en-US" sz="1400" b="1" dirty="0"/>
              <a:t>Data Archiving and Repositories: Metadata and Searchability: Artificial Intelligence (AI) and Machine Learning: </a:t>
            </a:r>
            <a:r>
              <a:rPr lang="en-US" sz="1400" dirty="0"/>
              <a:t>streamline peer review, assess article relevance, </a:t>
            </a:r>
          </a:p>
          <a:p>
            <a:endParaRPr lang="en-US" sz="1400" dirty="0"/>
          </a:p>
        </p:txBody>
      </p:sp>
    </p:spTree>
    <p:extLst>
      <p:ext uri="{BB962C8B-B14F-4D97-AF65-F5344CB8AC3E}">
        <p14:creationId xmlns:p14="http://schemas.microsoft.com/office/powerpoint/2010/main" val="2675419892"/>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pic>
        <p:nvPicPr>
          <p:cNvPr id="8" name="Picture 2" descr="https://pecb.com/admin/apps/backend/uploads/images/digital-transformation-challenges%281%29.png">
            <a:extLst>
              <a:ext uri="{FF2B5EF4-FFF2-40B4-BE49-F238E27FC236}">
                <a16:creationId xmlns:a16="http://schemas.microsoft.com/office/drawing/2014/main" id="{CD94E619-B25E-4A4B-B871-2A72C38B7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8" y="66822"/>
            <a:ext cx="8975816" cy="4525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8AA5196-2059-B34D-B440-CE17F427359D}"/>
              </a:ext>
            </a:extLst>
          </p:cNvPr>
          <p:cNvSpPr/>
          <p:nvPr/>
        </p:nvSpPr>
        <p:spPr>
          <a:xfrm>
            <a:off x="3124200" y="3402472"/>
            <a:ext cx="3429000" cy="1015663"/>
          </a:xfrm>
          <a:prstGeom prst="rect">
            <a:avLst/>
          </a:prstGeom>
        </p:spPr>
        <p:txBody>
          <a:bodyPr wrap="square">
            <a:spAutoFit/>
          </a:bodyPr>
          <a:lstStyle/>
          <a:p>
            <a:r>
              <a:rPr lang="en-US" sz="1200" dirty="0">
                <a:hlinkClick r:id="rId5"/>
              </a:rPr>
              <a:t>Expertise needed: Cloud Computing</a:t>
            </a:r>
            <a:endParaRPr lang="en-US" sz="1200" dirty="0"/>
          </a:p>
          <a:p>
            <a:r>
              <a:rPr lang="en-US" sz="1200" dirty="0">
                <a:hlinkClick r:id="rId6"/>
              </a:rPr>
              <a:t>Artificial Intelligence and Machine Learning</a:t>
            </a:r>
            <a:endParaRPr lang="en-US" sz="1200" dirty="0"/>
          </a:p>
          <a:p>
            <a:r>
              <a:rPr lang="en-US" sz="1200" dirty="0">
                <a:hlinkClick r:id="rId7"/>
              </a:rPr>
              <a:t>Mobile app development</a:t>
            </a:r>
            <a:endParaRPr lang="en-US" sz="1200" dirty="0"/>
          </a:p>
          <a:p>
            <a:r>
              <a:rPr lang="en-US" sz="1200" dirty="0">
                <a:hlinkClick r:id="rId8"/>
              </a:rPr>
              <a:t>User Experience (UX) design</a:t>
            </a:r>
            <a:endParaRPr lang="en-US" sz="1200" dirty="0"/>
          </a:p>
          <a:p>
            <a:r>
              <a:rPr lang="en-US" sz="1200" dirty="0">
                <a:hlinkClick r:id="rId9"/>
              </a:rPr>
              <a:t>Blockchain</a:t>
            </a:r>
            <a:r>
              <a:rPr lang="en-US" sz="1200" dirty="0"/>
              <a:t>; </a:t>
            </a:r>
            <a:r>
              <a:rPr lang="en-US" sz="1200" dirty="0">
                <a:hlinkClick r:id="rId10"/>
              </a:rPr>
              <a:t>Cybersecurity</a:t>
            </a:r>
            <a:r>
              <a:rPr lang="en-US" sz="1200" dirty="0"/>
              <a:t>; </a:t>
            </a:r>
            <a:r>
              <a:rPr lang="en-US" sz="1200" dirty="0">
                <a:hlinkClick r:id="rId11"/>
              </a:rPr>
              <a:t>DevOps</a:t>
            </a:r>
            <a:endParaRPr lang="en-US" sz="1200" dirty="0"/>
          </a:p>
        </p:txBody>
      </p:sp>
      <p:sp>
        <p:nvSpPr>
          <p:cNvPr id="11" name="Rectangle 10">
            <a:extLst>
              <a:ext uri="{FF2B5EF4-FFF2-40B4-BE49-F238E27FC236}">
                <a16:creationId xmlns:a16="http://schemas.microsoft.com/office/drawing/2014/main" id="{50C2ECFB-8B81-4643-AAF6-19D4B8BE566A}"/>
              </a:ext>
            </a:extLst>
          </p:cNvPr>
          <p:cNvSpPr/>
          <p:nvPr/>
        </p:nvSpPr>
        <p:spPr>
          <a:xfrm>
            <a:off x="8206" y="0"/>
            <a:ext cx="7154594" cy="738664"/>
          </a:xfrm>
          <a:prstGeom prst="rect">
            <a:avLst/>
          </a:prstGeom>
        </p:spPr>
        <p:txBody>
          <a:bodyPr wrap="square">
            <a:spAutoFit/>
          </a:bodyPr>
          <a:lstStyle/>
          <a:p>
            <a:r>
              <a:rPr lang="en-US" sz="1400" b="1" dirty="0">
                <a:solidFill>
                  <a:srgbClr val="FF0000"/>
                </a:solidFill>
                <a:latin typeface="TwitterChirp"/>
              </a:rPr>
              <a:t>@</a:t>
            </a:r>
            <a:r>
              <a:rPr lang="en-US" sz="1400" b="1" dirty="0" err="1">
                <a:solidFill>
                  <a:srgbClr val="FF0000"/>
                </a:solidFill>
                <a:latin typeface="TwitterChirp"/>
              </a:rPr>
              <a:t>E_Minchenberg</a:t>
            </a:r>
            <a:endParaRPr lang="en-US" sz="1400" b="1" dirty="0">
              <a:solidFill>
                <a:srgbClr val="FF0000"/>
              </a:solidFill>
              <a:latin typeface="Times New Roman" panose="02020603050405020304" pitchFamily="18" charset="0"/>
            </a:endParaRPr>
          </a:p>
          <a:p>
            <a:r>
              <a:rPr lang="en-US" sz="1400" b="1" dirty="0">
                <a:solidFill>
                  <a:srgbClr val="FF0000"/>
                </a:solidFill>
                <a:latin typeface="TwitterChirp"/>
              </a:rPr>
              <a:t>We must make sure </a:t>
            </a:r>
            <a:r>
              <a:rPr lang="en-US" sz="1400" b="1" dirty="0">
                <a:solidFill>
                  <a:srgbClr val="FF0000"/>
                </a:solidFill>
                <a:latin typeface="TwitterChirp"/>
                <a:hlinkClick r:id="rId12"/>
              </a:rPr>
              <a:t>#ArtificialIntelligence</a:t>
            </a:r>
            <a:r>
              <a:rPr lang="en-US" sz="1400" b="1" dirty="0">
                <a:solidFill>
                  <a:srgbClr val="FF0000"/>
                </a:solidFill>
                <a:latin typeface="TwitterChirp"/>
              </a:rPr>
              <a:t> is developed for us and not against us. To harness </a:t>
            </a:r>
            <a:r>
              <a:rPr lang="en-US" sz="1400" b="1" dirty="0">
                <a:solidFill>
                  <a:srgbClr val="FF0000"/>
                </a:solidFill>
                <a:latin typeface="TwitterChirp"/>
                <a:hlinkClick r:id="rId13"/>
              </a:rPr>
              <a:t>#AI</a:t>
            </a:r>
            <a:r>
              <a:rPr lang="en-US" sz="1400" b="1" dirty="0">
                <a:solidFill>
                  <a:srgbClr val="FF0000"/>
                </a:solidFill>
                <a:latin typeface="TwitterChirp"/>
              </a:rPr>
              <a:t> for social good, it must be ethical &amp; human-centered. </a:t>
            </a:r>
          </a:p>
        </p:txBody>
      </p:sp>
    </p:spTree>
    <p:extLst>
      <p:ext uri="{BB962C8B-B14F-4D97-AF65-F5344CB8AC3E}">
        <p14:creationId xmlns:p14="http://schemas.microsoft.com/office/powerpoint/2010/main" val="2762958203"/>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B70CEBC1-DFEC-BA4E-9A13-19C04F2BA7B2}"/>
              </a:ext>
            </a:extLst>
          </p:cNvPr>
          <p:cNvSpPr txBox="1"/>
          <p:nvPr/>
        </p:nvSpPr>
        <p:spPr>
          <a:xfrm>
            <a:off x="266700" y="819150"/>
            <a:ext cx="8610600" cy="3647152"/>
          </a:xfrm>
          <a:prstGeom prst="rect">
            <a:avLst/>
          </a:prstGeom>
          <a:noFill/>
        </p:spPr>
        <p:txBody>
          <a:bodyPr wrap="square" rtlCol="0">
            <a:spAutoFit/>
          </a:bodyPr>
          <a:lstStyle/>
          <a:p>
            <a:r>
              <a:rPr lang="en-US" sz="1100" dirty="0"/>
              <a:t>Open Access (OA) initiatives have emerged as a transformative force in the scholarly publishing landscape, aiming to make research freely accessible to readers worldwide without any cost barriers. </a:t>
            </a:r>
          </a:p>
          <a:p>
            <a:pPr lvl="1"/>
            <a:r>
              <a:rPr lang="en-US" sz="1100" b="1" dirty="0"/>
              <a:t>Unrestricted Access: </a:t>
            </a:r>
          </a:p>
          <a:p>
            <a:pPr lvl="1"/>
            <a:r>
              <a:rPr lang="en-US" sz="1100" b="1" dirty="0"/>
              <a:t>Global Reach: </a:t>
            </a:r>
            <a:r>
              <a:rPr lang="en-US" sz="1100" dirty="0"/>
              <a:t>OA initiatives break down these barriers, facilitating the global dissemination of knowledge to researchers and institutions in both developed and developing countries.</a:t>
            </a:r>
          </a:p>
          <a:p>
            <a:pPr lvl="1"/>
            <a:r>
              <a:rPr lang="en-US" sz="1100" b="1" dirty="0"/>
              <a:t>Societal Impact: </a:t>
            </a:r>
            <a:r>
              <a:rPr lang="en-US" sz="1100" dirty="0"/>
              <a:t>Policymakers, educators, and practitioners can make informed decisions based on the latest evidence, fostering positive change.</a:t>
            </a:r>
          </a:p>
          <a:p>
            <a:pPr lvl="1"/>
            <a:r>
              <a:rPr lang="en-US" sz="1100" b="1" dirty="0"/>
              <a:t>Collaboration and Interdisciplinary Research</a:t>
            </a:r>
            <a:r>
              <a:rPr lang="en-US" sz="1100" dirty="0"/>
              <a:t>: This cross-pollination of ideas leads to innovative research outcomes and holistic problem-solving.</a:t>
            </a:r>
            <a:endParaRPr lang="en-US" sz="900" dirty="0"/>
          </a:p>
          <a:p>
            <a:pPr lvl="1"/>
            <a:r>
              <a:rPr lang="en-US" sz="1100" b="1" dirty="0"/>
              <a:t>Enhanced Visibility and Citations: </a:t>
            </a:r>
          </a:p>
          <a:p>
            <a:pPr lvl="1"/>
            <a:r>
              <a:rPr lang="en-US" sz="1100" b="1" dirty="0"/>
              <a:t>Accelerating Scientific Progress: </a:t>
            </a:r>
          </a:p>
          <a:p>
            <a:pPr lvl="1"/>
            <a:r>
              <a:rPr lang="en-US" sz="1100" b="1" dirty="0"/>
              <a:t>Public Engagement: </a:t>
            </a:r>
            <a:r>
              <a:rPr lang="en-US" sz="1100" dirty="0"/>
              <a:t>Lay audiences, educators, and journalists can access and understand research findings, leading to better science communication and public awareness.</a:t>
            </a:r>
            <a:endParaRPr lang="en-US" sz="1050" dirty="0"/>
          </a:p>
          <a:p>
            <a:pPr lvl="1"/>
            <a:r>
              <a:rPr lang="en-US" sz="1100" b="1" dirty="0"/>
              <a:t>Preservation and Long-Term Availability:</a:t>
            </a:r>
            <a:r>
              <a:rPr lang="en-US" sz="1100" dirty="0"/>
              <a:t> This safeguards research outputs against loss or degradation.</a:t>
            </a:r>
            <a:endParaRPr lang="en-US" sz="900" dirty="0"/>
          </a:p>
          <a:p>
            <a:pPr lvl="1"/>
            <a:r>
              <a:rPr lang="en-US" sz="1100" b="1" dirty="0"/>
              <a:t>Funding Agency Compliance:</a:t>
            </a:r>
            <a:endParaRPr lang="en-US" sz="900" b="1" dirty="0"/>
          </a:p>
          <a:p>
            <a:pPr lvl="1"/>
            <a:r>
              <a:rPr lang="en-US" sz="1100" b="1" dirty="0"/>
              <a:t>Empowering Early-Career Researchers</a:t>
            </a:r>
            <a:r>
              <a:rPr lang="en-US" sz="1100" dirty="0"/>
              <a:t>: OA allows early-career researchers to gain visibility and recognition for their work, providing a level playing field for researchers at various career stages.</a:t>
            </a:r>
            <a:endParaRPr lang="en-US" sz="900" dirty="0"/>
          </a:p>
          <a:p>
            <a:r>
              <a:rPr lang="en-US" sz="1100" dirty="0"/>
              <a:t>In conclusion, Open Access initiatives play a crucial role in democratizing access to scholarly knowledge. By breaking down barriers and fostering inclusivity, OA increases the visibility, impact, and societal relevance of research. Embracing OA not only accelerates scientific progress but also creates a more equitable and interconnected global research community.</a:t>
            </a:r>
            <a:endParaRPr lang="en-US" sz="1050" dirty="0"/>
          </a:p>
          <a:p>
            <a:pPr lvl="1"/>
            <a:endParaRPr lang="en-US" sz="1100"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Open Access Initiatives and Increased Accessibility</a:t>
            </a:r>
          </a:p>
        </p:txBody>
      </p:sp>
    </p:spTree>
    <p:extLst>
      <p:ext uri="{BB962C8B-B14F-4D97-AF65-F5344CB8AC3E}">
        <p14:creationId xmlns:p14="http://schemas.microsoft.com/office/powerpoint/2010/main" val="1112277819"/>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B70CEBC1-DFEC-BA4E-9A13-19C04F2BA7B2}"/>
              </a:ext>
            </a:extLst>
          </p:cNvPr>
          <p:cNvSpPr txBox="1"/>
          <p:nvPr/>
        </p:nvSpPr>
        <p:spPr>
          <a:xfrm>
            <a:off x="266700" y="742950"/>
            <a:ext cx="8610600" cy="3785652"/>
          </a:xfrm>
          <a:prstGeom prst="rect">
            <a:avLst/>
          </a:prstGeom>
          <a:noFill/>
        </p:spPr>
        <p:txBody>
          <a:bodyPr wrap="square" rtlCol="0">
            <a:spAutoFit/>
          </a:bodyPr>
          <a:lstStyle/>
          <a:p>
            <a:r>
              <a:rPr lang="en-US" sz="1600" dirty="0"/>
              <a:t>Here's why digital repositories and preservation are crucial:</a:t>
            </a:r>
          </a:p>
          <a:p>
            <a:r>
              <a:rPr lang="en-US" sz="1600" b="1" dirty="0"/>
              <a:t>Long-Term Archiving: </a:t>
            </a:r>
            <a:r>
              <a:rPr lang="en-US" sz="1600" dirty="0"/>
              <a:t>guaranteeing that valuable research remains available for future generations.</a:t>
            </a:r>
          </a:p>
          <a:p>
            <a:r>
              <a:rPr lang="en-US" sz="1600" b="1" dirty="0"/>
              <a:t>Research Data Management: </a:t>
            </a:r>
            <a:r>
              <a:rPr lang="en-US" sz="1600" dirty="0"/>
              <a:t>promoting transparency and reproducibility in research.</a:t>
            </a:r>
          </a:p>
          <a:p>
            <a:r>
              <a:rPr lang="en-US" sz="1600" b="1" dirty="0"/>
              <a:t>Citations and Recognition: </a:t>
            </a:r>
            <a:r>
              <a:rPr lang="en-US" sz="1600" dirty="0"/>
              <a:t>Citations also facilitate tracking the impact and influence of research outputs.</a:t>
            </a:r>
          </a:p>
          <a:p>
            <a:r>
              <a:rPr lang="en-US" sz="1600" b="1" dirty="0"/>
              <a:t>Institutional and Disciplinary Repositories:</a:t>
            </a:r>
            <a:r>
              <a:rPr lang="en-US" sz="1600" dirty="0"/>
              <a:t> Disciplinary repositories cater to specific fields, curating content relevant to those domains.</a:t>
            </a:r>
          </a:p>
          <a:p>
            <a:r>
              <a:rPr lang="en-US" sz="1600" b="1" dirty="0"/>
              <a:t>Supporting Open Science:</a:t>
            </a:r>
          </a:p>
          <a:p>
            <a:r>
              <a:rPr lang="en-US" sz="1600" b="1" dirty="0"/>
              <a:t>Version Control and Persistent Identifiers: </a:t>
            </a:r>
            <a:r>
              <a:rPr lang="en-US" sz="1600" dirty="0"/>
              <a:t>Persistent identifiers (e.g., DOIs) assigned to repository content ensure permanent access and easy citation.</a:t>
            </a:r>
          </a:p>
          <a:p>
            <a:r>
              <a:rPr lang="en-US" sz="1600" b="1" dirty="0"/>
              <a:t>Supporting Research Assessment: </a:t>
            </a:r>
            <a:r>
              <a:rPr lang="en-US" sz="1600" dirty="0"/>
              <a:t>such as tenure and promotion evaluations. Institutions and funding agencies can use repository data to assess researchers' productivity and impact.</a:t>
            </a:r>
          </a:p>
          <a:p>
            <a:r>
              <a:rPr lang="en-US" sz="1600" dirty="0"/>
              <a:t>repositories support collaboration, innovation, and the advancement of knowledge across academic disciplines. </a:t>
            </a:r>
          </a:p>
          <a:p>
            <a:endParaRPr lang="en-US" sz="1600"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dirty="0">
                <a:solidFill>
                  <a:srgbClr val="2BAAD3"/>
                </a:solidFill>
              </a:rPr>
              <a:t>Digital Repositories and Preservation</a:t>
            </a:r>
          </a:p>
        </p:txBody>
      </p:sp>
    </p:spTree>
    <p:extLst>
      <p:ext uri="{BB962C8B-B14F-4D97-AF65-F5344CB8AC3E}">
        <p14:creationId xmlns:p14="http://schemas.microsoft.com/office/powerpoint/2010/main" val="2956610857"/>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B70CEBC1-DFEC-BA4E-9A13-19C04F2BA7B2}"/>
              </a:ext>
            </a:extLst>
          </p:cNvPr>
          <p:cNvSpPr txBox="1"/>
          <p:nvPr/>
        </p:nvSpPr>
        <p:spPr>
          <a:xfrm>
            <a:off x="0" y="548991"/>
            <a:ext cx="9144000" cy="1815882"/>
          </a:xfrm>
          <a:prstGeom prst="rect">
            <a:avLst/>
          </a:prstGeom>
          <a:noFill/>
        </p:spPr>
        <p:txBody>
          <a:bodyPr wrap="square" rtlCol="0">
            <a:spAutoFit/>
          </a:bodyPr>
          <a:lstStyle/>
          <a:p>
            <a:pPr lvl="0"/>
            <a:r>
              <a:rPr lang="en-US" sz="1600" dirty="0"/>
              <a:t>Some LMICs have a long-term orientation, </a:t>
            </a:r>
            <a:r>
              <a:rPr lang="en-US" sz="1600" b="1" dirty="0"/>
              <a:t>valuing tradition, preserving heritage, and maintaining social stability</a:t>
            </a:r>
            <a:r>
              <a:rPr lang="en-US" sz="1600" dirty="0"/>
              <a:t>.</a:t>
            </a:r>
          </a:p>
          <a:p>
            <a:pPr lvl="0"/>
            <a:r>
              <a:rPr lang="en-US" sz="1600" dirty="0"/>
              <a:t>Digital ethics should </a:t>
            </a:r>
            <a:r>
              <a:rPr lang="en-US" sz="1600" b="1" dirty="0"/>
              <a:t>respect cultural heritage, protect indigenous knowledge, and promote responsible innovation</a:t>
            </a:r>
            <a:r>
              <a:rPr lang="en-US" sz="1600" dirty="0"/>
              <a:t>.</a:t>
            </a:r>
          </a:p>
          <a:p>
            <a:pPr lvl="0"/>
            <a:r>
              <a:rPr lang="en-US" sz="1600" dirty="0"/>
              <a:t>Balancing technological progress with cultural preservation is a critical aspect of digital ethics in these contexts.</a:t>
            </a:r>
          </a:p>
          <a:p>
            <a:endParaRPr lang="en-US" sz="1600"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Cultural Dimension 3: Long-term Orientation</a:t>
            </a:r>
          </a:p>
        </p:txBody>
      </p:sp>
      <p:sp>
        <p:nvSpPr>
          <p:cNvPr id="3" name="Rectangle 2">
            <a:extLst>
              <a:ext uri="{FF2B5EF4-FFF2-40B4-BE49-F238E27FC236}">
                <a16:creationId xmlns:a16="http://schemas.microsoft.com/office/drawing/2014/main" id="{0C038FBD-E78B-1242-85F6-2EA92A61C5A4}"/>
              </a:ext>
            </a:extLst>
          </p:cNvPr>
          <p:cNvSpPr/>
          <p:nvPr/>
        </p:nvSpPr>
        <p:spPr>
          <a:xfrm>
            <a:off x="4838700" y="1734661"/>
            <a:ext cx="4572000" cy="646331"/>
          </a:xfrm>
          <a:prstGeom prst="rect">
            <a:avLst/>
          </a:prstGeom>
        </p:spPr>
        <p:txBody>
          <a:bodyPr>
            <a:spAutoFit/>
          </a:bodyPr>
          <a:lstStyle/>
          <a:p>
            <a:r>
              <a:rPr lang="en-US" b="1" dirty="0">
                <a:solidFill>
                  <a:srgbClr val="000000"/>
                </a:solidFill>
                <a:latin typeface="Playfair Display"/>
                <a:hlinkClick r:id="rId4"/>
              </a:rPr>
              <a:t>Source: DAWN Jan 3, 2020</a:t>
            </a:r>
          </a:p>
          <a:p>
            <a:r>
              <a:rPr lang="en-US" b="1" dirty="0">
                <a:solidFill>
                  <a:srgbClr val="000000"/>
                </a:solidFill>
                <a:latin typeface="Playfair Display"/>
                <a:hlinkClick r:id="rId4"/>
              </a:rPr>
              <a:t>Situationer: The ‘Digital Pakistan’ challenge</a:t>
            </a:r>
            <a:endParaRPr lang="en-US" b="1" dirty="0">
              <a:solidFill>
                <a:srgbClr val="000000"/>
              </a:solidFill>
              <a:latin typeface="Playfair Display"/>
            </a:endParaRPr>
          </a:p>
        </p:txBody>
      </p:sp>
      <p:pic>
        <p:nvPicPr>
          <p:cNvPr id="8" name="Picture 7">
            <a:extLst>
              <a:ext uri="{FF2B5EF4-FFF2-40B4-BE49-F238E27FC236}">
                <a16:creationId xmlns:a16="http://schemas.microsoft.com/office/drawing/2014/main" id="{1448DD91-DF13-2540-B8B3-26CF7BBD44D1}"/>
              </a:ext>
            </a:extLst>
          </p:cNvPr>
          <p:cNvPicPr>
            <a:picLocks noChangeAspect="1"/>
          </p:cNvPicPr>
          <p:nvPr/>
        </p:nvPicPr>
        <p:blipFill>
          <a:blip r:embed="rId5"/>
          <a:stretch>
            <a:fillRect/>
          </a:stretch>
        </p:blipFill>
        <p:spPr>
          <a:xfrm>
            <a:off x="216625" y="2364873"/>
            <a:ext cx="8660675" cy="2629716"/>
          </a:xfrm>
          <a:prstGeom prst="rect">
            <a:avLst/>
          </a:prstGeom>
        </p:spPr>
      </p:pic>
    </p:spTree>
    <p:extLst>
      <p:ext uri="{BB962C8B-B14F-4D97-AF65-F5344CB8AC3E}">
        <p14:creationId xmlns:p14="http://schemas.microsoft.com/office/powerpoint/2010/main" val="1107102554"/>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5C4B1015-861C-4A49-B8A6-04F555528D65}"/>
              </a:ext>
            </a:extLst>
          </p:cNvPr>
          <p:cNvSpPr txBox="1"/>
          <p:nvPr/>
        </p:nvSpPr>
        <p:spPr>
          <a:xfrm>
            <a:off x="675249" y="144897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E2A5F4E1-D764-6042-9C3C-C1B588565E17}"/>
              </a:ext>
            </a:extLst>
          </p:cNvPr>
          <p:cNvSpPr txBox="1"/>
          <p:nvPr/>
        </p:nvSpPr>
        <p:spPr>
          <a:xfrm>
            <a:off x="1772529" y="1505243"/>
            <a:ext cx="184731" cy="369332"/>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F0FFDC02-93CC-704C-8598-F8661EE706B0}"/>
              </a:ext>
            </a:extLst>
          </p:cNvPr>
          <p:cNvSpPr/>
          <p:nvPr/>
        </p:nvSpPr>
        <p:spPr>
          <a:xfrm>
            <a:off x="0" y="179659"/>
            <a:ext cx="9144000" cy="400110"/>
          </a:xfrm>
          <a:prstGeom prst="rect">
            <a:avLst/>
          </a:prstGeom>
        </p:spPr>
        <p:txBody>
          <a:bodyPr wrap="square">
            <a:spAutoFit/>
          </a:bodyPr>
          <a:lstStyle/>
          <a:p>
            <a:pPr algn="ctr"/>
            <a:r>
              <a:rPr lang="en-US" sz="2000" b="1" dirty="0">
                <a:solidFill>
                  <a:srgbClr val="2BAAD3"/>
                </a:solidFill>
              </a:rPr>
              <a:t>Automated Peer Review Systems</a:t>
            </a:r>
          </a:p>
        </p:txBody>
      </p:sp>
      <p:sp>
        <p:nvSpPr>
          <p:cNvPr id="9" name="Rectangle 8">
            <a:extLst>
              <a:ext uri="{FF2B5EF4-FFF2-40B4-BE49-F238E27FC236}">
                <a16:creationId xmlns:a16="http://schemas.microsoft.com/office/drawing/2014/main" id="{88E96E3E-1D47-6148-A9E6-180C1AB0F8C8}"/>
              </a:ext>
            </a:extLst>
          </p:cNvPr>
          <p:cNvSpPr/>
          <p:nvPr/>
        </p:nvSpPr>
        <p:spPr>
          <a:xfrm>
            <a:off x="1600200" y="905078"/>
            <a:ext cx="4572000" cy="1200329"/>
          </a:xfrm>
          <a:prstGeom prst="rect">
            <a:avLst/>
          </a:prstGeom>
        </p:spPr>
        <p:txBody>
          <a:bodyPr>
            <a:spAutoFit/>
          </a:bodyPr>
          <a:lstStyle/>
          <a:p>
            <a:pPr marL="285750" indent="-285750">
              <a:buFont typeface="Arial" panose="020B0604020202020204" pitchFamily="34" charset="0"/>
              <a:buChar char="•"/>
            </a:pPr>
            <a:r>
              <a:rPr lang="en-US" dirty="0"/>
              <a:t>AI and Machine Learning in Peer Review Process</a:t>
            </a:r>
          </a:p>
          <a:p>
            <a:pPr marL="285750" indent="-285750">
              <a:buFont typeface="Arial" panose="020B0604020202020204" pitchFamily="34" charset="0"/>
              <a:buChar char="•"/>
            </a:pPr>
            <a:r>
              <a:rPr lang="en-US" dirty="0"/>
              <a:t>Enhancing Efficiency and Quality of Reviews</a:t>
            </a:r>
          </a:p>
          <a:p>
            <a:pPr marL="285750" indent="-285750">
              <a:buFont typeface="Arial" panose="020B0604020202020204" pitchFamily="34" charset="0"/>
              <a:buChar char="•"/>
            </a:pPr>
            <a:r>
              <a:rPr lang="en-US" dirty="0"/>
              <a:t>Ensuring Fairness and Unbiased Evaluations</a:t>
            </a:r>
          </a:p>
        </p:txBody>
      </p:sp>
      <p:pic>
        <p:nvPicPr>
          <p:cNvPr id="10" name="Picture 9">
            <a:extLst>
              <a:ext uri="{FF2B5EF4-FFF2-40B4-BE49-F238E27FC236}">
                <a16:creationId xmlns:a16="http://schemas.microsoft.com/office/drawing/2014/main" id="{2DFCF7E2-8B25-9449-B478-20D85D7B4015}"/>
              </a:ext>
            </a:extLst>
          </p:cNvPr>
          <p:cNvPicPr>
            <a:picLocks noChangeAspect="1"/>
          </p:cNvPicPr>
          <p:nvPr/>
        </p:nvPicPr>
        <p:blipFill>
          <a:blip r:embed="rId4"/>
          <a:stretch>
            <a:fillRect/>
          </a:stretch>
        </p:blipFill>
        <p:spPr>
          <a:xfrm>
            <a:off x="146529" y="2318620"/>
            <a:ext cx="5046009" cy="2088706"/>
          </a:xfrm>
          <a:prstGeom prst="rect">
            <a:avLst/>
          </a:prstGeom>
        </p:spPr>
      </p:pic>
      <p:sp>
        <p:nvSpPr>
          <p:cNvPr id="11" name="Rectangle 10">
            <a:extLst>
              <a:ext uri="{FF2B5EF4-FFF2-40B4-BE49-F238E27FC236}">
                <a16:creationId xmlns:a16="http://schemas.microsoft.com/office/drawing/2014/main" id="{5CBD67BF-7AEC-A944-ADF0-6303E0E1741F}"/>
              </a:ext>
            </a:extLst>
          </p:cNvPr>
          <p:cNvSpPr/>
          <p:nvPr/>
        </p:nvSpPr>
        <p:spPr>
          <a:xfrm>
            <a:off x="5432275" y="3313597"/>
            <a:ext cx="3711725" cy="923330"/>
          </a:xfrm>
          <a:prstGeom prst="rect">
            <a:avLst/>
          </a:prstGeom>
        </p:spPr>
        <p:txBody>
          <a:bodyPr wrap="square">
            <a:spAutoFit/>
          </a:bodyPr>
          <a:lstStyle/>
          <a:p>
            <a:r>
              <a:rPr lang="en-US" b="1" dirty="0">
                <a:solidFill>
                  <a:srgbClr val="000000"/>
                </a:solidFill>
                <a:latin typeface="Playfair Display"/>
                <a:hlinkClick r:id="rId5"/>
              </a:rPr>
              <a:t>CAN ‘DIGITAL PAKISTAN’ BECOME A REALITY?</a:t>
            </a:r>
            <a:endParaRPr lang="en-US" b="1" dirty="0">
              <a:solidFill>
                <a:srgbClr val="000000"/>
              </a:solidFill>
              <a:latin typeface="Playfair Display"/>
            </a:endParaRPr>
          </a:p>
          <a:p>
            <a:r>
              <a:rPr lang="en-US" dirty="0">
                <a:solidFill>
                  <a:srgbClr val="000000"/>
                </a:solidFill>
                <a:latin typeface="Arial" panose="020B0604020202020204" pitchFamily="34" charset="0"/>
              </a:rPr>
              <a:t>DAWN July 25, 2021</a:t>
            </a:r>
            <a:endParaRPr lang="en-US"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199449677"/>
      </p:ext>
    </p:extLst>
  </p:cSld>
  <p:clrMapOvr>
    <a:masterClrMapping/>
  </p:clrMapOvr>
  <p:transition spd="slow">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2812</Words>
  <Application>Microsoft Macintosh PowerPoint</Application>
  <PresentationFormat>On-screen Show (16:9)</PresentationFormat>
  <Paragraphs>187</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Calibri</vt:lpstr>
      <vt:lpstr>Cambria</vt:lpstr>
      <vt:lpstr>Georgia</vt:lpstr>
      <vt:lpstr>Playfair Display</vt:lpstr>
      <vt:lpstr>Segoe UI</vt:lpstr>
      <vt:lpstr>Times New Roman</vt:lpstr>
      <vt:lpstr>TwitterChirp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Microsoft Office User</cp:lastModifiedBy>
  <cp:revision>45</cp:revision>
  <dcterms:created xsi:type="dcterms:W3CDTF">2006-08-16T00:00:00Z</dcterms:created>
  <dcterms:modified xsi:type="dcterms:W3CDTF">2023-08-16T05:45:05Z</dcterms:modified>
</cp:coreProperties>
</file>